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473" r:id="rId3"/>
    <p:sldId id="475" r:id="rId4"/>
    <p:sldId id="478" r:id="rId5"/>
    <p:sldId id="371" r:id="rId6"/>
    <p:sldId id="387" r:id="rId7"/>
    <p:sldId id="389" r:id="rId8"/>
    <p:sldId id="397" r:id="rId9"/>
    <p:sldId id="398" r:id="rId10"/>
    <p:sldId id="388" r:id="rId11"/>
    <p:sldId id="393" r:id="rId12"/>
    <p:sldId id="394" r:id="rId13"/>
    <p:sldId id="395" r:id="rId14"/>
    <p:sldId id="402" r:id="rId15"/>
    <p:sldId id="399" r:id="rId16"/>
    <p:sldId id="446" r:id="rId17"/>
    <p:sldId id="445" r:id="rId18"/>
    <p:sldId id="447" r:id="rId19"/>
    <p:sldId id="442" r:id="rId20"/>
    <p:sldId id="396" r:id="rId21"/>
    <p:sldId id="416" r:id="rId22"/>
    <p:sldId id="476" r:id="rId23"/>
    <p:sldId id="477" r:id="rId24"/>
    <p:sldId id="418" r:id="rId25"/>
    <p:sldId id="378" r:id="rId26"/>
    <p:sldId id="479" r:id="rId27"/>
    <p:sldId id="472" r:id="rId28"/>
  </p:sldIdLst>
  <p:sldSz cx="9144000" cy="6858000" type="screen4x3"/>
  <p:notesSz cx="6735763" cy="9866313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>
          <p15:clr>
            <a:srgbClr val="A4A3A4"/>
          </p15:clr>
        </p15:guide>
        <p15:guide id="2" orient="horz" pos="1344">
          <p15:clr>
            <a:srgbClr val="A4A3A4"/>
          </p15:clr>
        </p15:guide>
        <p15:guide id="3" orient="horz" pos="3780">
          <p15:clr>
            <a:srgbClr val="A4A3A4"/>
          </p15:clr>
        </p15:guide>
        <p15:guide id="4" orient="horz" pos="2485">
          <p15:clr>
            <a:srgbClr val="A4A3A4"/>
          </p15:clr>
        </p15:guide>
        <p15:guide id="5" pos="2971">
          <p15:clr>
            <a:srgbClr val="A4A3A4"/>
          </p15:clr>
        </p15:guide>
        <p15:guide id="6" pos="2018">
          <p15:clr>
            <a:srgbClr val="A4A3A4"/>
          </p15:clr>
        </p15:guide>
        <p15:guide id="7" pos="3930">
          <p15:clr>
            <a:srgbClr val="A4A3A4"/>
          </p15:clr>
        </p15:guide>
        <p15:guide id="8" pos="562">
          <p15:clr>
            <a:srgbClr val="A4A3A4"/>
          </p15:clr>
        </p15:guide>
        <p15:guide id="9" pos="53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onovaon" initials="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FFCC"/>
    <a:srgbClr val="CCFF99"/>
    <a:srgbClr val="CCFFFF"/>
    <a:srgbClr val="E31834"/>
    <a:srgbClr val="F0DB3C"/>
    <a:srgbClr val="C8C1BC"/>
    <a:srgbClr val="A9C4CB"/>
    <a:srgbClr val="E31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225" autoAdjust="0"/>
    <p:restoredTop sz="94168" autoAdjust="0"/>
  </p:normalViewPr>
  <p:slideViewPr>
    <p:cSldViewPr snapToGrid="0">
      <p:cViewPr varScale="1">
        <p:scale>
          <a:sx n="94" d="100"/>
          <a:sy n="94" d="100"/>
        </p:scale>
        <p:origin x="-108" y="-282"/>
      </p:cViewPr>
      <p:guideLst>
        <p:guide orient="horz" pos="2205"/>
        <p:guide orient="horz" pos="1344"/>
        <p:guide orient="horz" pos="3780"/>
        <p:guide orient="horz" pos="2485"/>
        <p:guide pos="2971"/>
        <p:guide pos="2018"/>
        <p:guide pos="3930"/>
        <p:guide pos="562"/>
        <p:guide pos="5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4"/>
    </p:cViewPr>
  </p:sorterViewPr>
  <p:notesViewPr>
    <p:cSldViewPr snapToGrid="0">
      <p:cViewPr varScale="1">
        <p:scale>
          <a:sx n="76" d="100"/>
          <a:sy n="76" d="100"/>
        </p:scale>
        <p:origin x="-2154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19356" cy="493315"/>
          </a:xfrm>
          <a:prstGeom prst="rect">
            <a:avLst/>
          </a:prstGeom>
        </p:spPr>
        <p:txBody>
          <a:bodyPr vert="horz" lIns="91182" tIns="45593" rIns="91182" bIns="455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837" y="1"/>
            <a:ext cx="2919356" cy="493315"/>
          </a:xfrm>
          <a:prstGeom prst="rect">
            <a:avLst/>
          </a:prstGeom>
        </p:spPr>
        <p:txBody>
          <a:bodyPr vert="horz" lIns="91182" tIns="45593" rIns="91182" bIns="45593" rtlCol="0"/>
          <a:lstStyle>
            <a:lvl1pPr algn="r">
              <a:defRPr sz="1200"/>
            </a:lvl1pPr>
          </a:lstStyle>
          <a:p>
            <a:fld id="{2071A900-CC62-457E-B21C-C19CF40F7394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1417"/>
            <a:ext cx="2919356" cy="493315"/>
          </a:xfrm>
          <a:prstGeom prst="rect">
            <a:avLst/>
          </a:prstGeom>
        </p:spPr>
        <p:txBody>
          <a:bodyPr vert="horz" lIns="91182" tIns="45593" rIns="91182" bIns="455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837" y="9371417"/>
            <a:ext cx="2919356" cy="493315"/>
          </a:xfrm>
          <a:prstGeom prst="rect">
            <a:avLst/>
          </a:prstGeom>
        </p:spPr>
        <p:txBody>
          <a:bodyPr vert="horz" lIns="91182" tIns="45593" rIns="91182" bIns="45593" rtlCol="0" anchor="b"/>
          <a:lstStyle>
            <a:lvl1pPr algn="r">
              <a:defRPr sz="1200"/>
            </a:lvl1pPr>
          </a:lstStyle>
          <a:p>
            <a:fld id="{D3D8A9A9-ECB1-4C33-A7ED-6EFFEE88E0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26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6"/>
            <a:ext cx="2918830" cy="493313"/>
          </a:xfrm>
          <a:prstGeom prst="rect">
            <a:avLst/>
          </a:prstGeom>
        </p:spPr>
        <p:txBody>
          <a:bodyPr vert="horz" lIns="91182" tIns="45593" rIns="91182" bIns="455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9" y="6"/>
            <a:ext cx="2918830" cy="493313"/>
          </a:xfrm>
          <a:prstGeom prst="rect">
            <a:avLst/>
          </a:prstGeom>
        </p:spPr>
        <p:txBody>
          <a:bodyPr vert="horz" lIns="91182" tIns="45593" rIns="91182" bIns="45593" rtlCol="0"/>
          <a:lstStyle>
            <a:lvl1pPr algn="r">
              <a:defRPr sz="1200"/>
            </a:lvl1pPr>
          </a:lstStyle>
          <a:p>
            <a:fld id="{060F5B12-DE61-4DB0-A515-D0303EFE2C39}" type="datetimeFigureOut">
              <a:rPr lang="ru-RU" smtClean="0"/>
              <a:pPr/>
              <a:t>20.11.2018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6600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82" tIns="45593" rIns="91182" bIns="4559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3"/>
            <a:ext cx="5388610" cy="4439838"/>
          </a:xfrm>
          <a:prstGeom prst="rect">
            <a:avLst/>
          </a:prstGeom>
        </p:spPr>
        <p:txBody>
          <a:bodyPr vert="horz" lIns="91182" tIns="45593" rIns="91182" bIns="4559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371291"/>
            <a:ext cx="2918830" cy="493313"/>
          </a:xfrm>
          <a:prstGeom prst="rect">
            <a:avLst/>
          </a:prstGeom>
        </p:spPr>
        <p:txBody>
          <a:bodyPr vert="horz" lIns="91182" tIns="45593" rIns="91182" bIns="455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9" y="9371291"/>
            <a:ext cx="2918830" cy="493313"/>
          </a:xfrm>
          <a:prstGeom prst="rect">
            <a:avLst/>
          </a:prstGeom>
        </p:spPr>
        <p:txBody>
          <a:bodyPr vert="horz" lIns="91182" tIns="45593" rIns="91182" bIns="45593" rtlCol="0" anchor="b"/>
          <a:lstStyle>
            <a:lvl1pPr algn="r">
              <a:defRPr sz="1200"/>
            </a:lvl1pPr>
          </a:lstStyle>
          <a:p>
            <a:fld id="{5BE21DB7-6AC3-400D-9A7B-0EC119D1C4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7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21DB7-6AC3-400D-9A7B-0EC119D1C48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0113" y="736600"/>
            <a:ext cx="4938712" cy="37052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xfrm>
            <a:off x="670116" y="4685474"/>
            <a:ext cx="5395532" cy="4440945"/>
          </a:xfrm>
          <a:noFill/>
        </p:spPr>
        <p:txBody>
          <a:bodyPr wrap="square" lIns="95915" tIns="47963" rIns="95915" bIns="4796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emplate 4 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lientText" descr="Text Box: Client logo" hidden="1"/>
          <p:cNvSpPr>
            <a:spLocks noChangeArrowheads="1"/>
          </p:cNvSpPr>
          <p:nvPr/>
        </p:nvSpPr>
        <p:spPr bwMode="auto">
          <a:xfrm>
            <a:off x="7696200" y="200025"/>
            <a:ext cx="990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>
              <a:lnSpc>
                <a:spcPct val="95000"/>
              </a:lnSpc>
              <a:defRPr/>
            </a:pPr>
            <a:r>
              <a:rPr lang="ja-JP" altLang="en-US" sz="1400"/>
              <a:t> </a:t>
            </a:r>
          </a:p>
        </p:txBody>
      </p:sp>
      <p:sp>
        <p:nvSpPr>
          <p:cNvPr id="1401860" name="Title" descr="Text Box: Flysheet heading"/>
          <p:cNvSpPr>
            <a:spLocks noGrp="1" noChangeArrowheads="1"/>
          </p:cNvSpPr>
          <p:nvPr>
            <p:ph type="ctrTitle"/>
          </p:nvPr>
        </p:nvSpPr>
        <p:spPr>
          <a:xfrm>
            <a:off x="4060825" y="2900363"/>
            <a:ext cx="4848225" cy="503237"/>
          </a:xfrm>
          <a:ln/>
        </p:spPr>
        <p:txBody>
          <a:bodyPr bIns="36000"/>
          <a:lstStyle>
            <a:lvl1pPr algn="r">
              <a:defRPr sz="2600"/>
            </a:lvl1pPr>
          </a:lstStyle>
          <a:p>
            <a:r>
              <a:rPr lang="en-US" altLang="ja-JP"/>
              <a:t>Flysheet heading</a:t>
            </a:r>
          </a:p>
        </p:txBody>
      </p:sp>
      <p:sp>
        <p:nvSpPr>
          <p:cNvPr id="1401861" name="SubTitle" descr="Text Box: Flysheet subheading"/>
          <p:cNvSpPr>
            <a:spLocks noGrp="1" noChangeArrowheads="1"/>
          </p:cNvSpPr>
          <p:nvPr>
            <p:ph type="subTitle" idx="1"/>
          </p:nvPr>
        </p:nvSpPr>
        <p:spPr>
          <a:xfrm>
            <a:off x="4060825" y="3403600"/>
            <a:ext cx="4848225" cy="571500"/>
          </a:xfrm>
          <a:ln/>
        </p:spPr>
        <p:txBody>
          <a:bodyPr bIns="36000"/>
          <a:lstStyle>
            <a:lvl1pPr algn="r">
              <a:defRPr sz="2600" b="0"/>
            </a:lvl1pPr>
          </a:lstStyle>
          <a:p>
            <a:r>
              <a:rPr lang="en-US" altLang="ja-JP"/>
              <a:t>Flysheet subheading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Number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8792A-513F-4451-9E30-451CB31E083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0813" y="0"/>
            <a:ext cx="137318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674" y="190500"/>
            <a:ext cx="6469139" cy="322002"/>
          </a:xfrm>
        </p:spPr>
        <p:txBody>
          <a:bodyPr tIns="72000"/>
          <a:lstStyle>
            <a:lvl1pPr>
              <a:lnSpc>
                <a:spcPct val="9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0813" y="0"/>
            <a:ext cx="137318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83"/>
          <p:cNvSpPr>
            <a:spLocks noChangeArrowheads="1"/>
          </p:cNvSpPr>
          <p:nvPr userDrawn="1"/>
        </p:nvSpPr>
        <p:spPr bwMode="gray">
          <a:xfrm>
            <a:off x="820738" y="190500"/>
            <a:ext cx="360362" cy="361950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bg2"/>
            </a:solidFill>
            <a:round/>
            <a:headEnd/>
            <a:tailEnd/>
          </a:ln>
        </p:spPr>
        <p:txBody>
          <a:bodyPr lIns="46800" tIns="45701" rIns="46800" bIns="45701" anchor="ctr"/>
          <a:lstStyle/>
          <a:p>
            <a:pPr algn="ctr" defTabSz="1009650"/>
            <a:endParaRPr 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608949" y="6595256"/>
            <a:ext cx="265176" cy="202419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fld id="{6CE8C368-3382-4C28-AE75-DF7C05ACA19D}" type="slidenum">
              <a:rPr lang="en-US" sz="900" b="0">
                <a:solidFill>
                  <a:srgbClr val="ADABA1"/>
                </a:solidFill>
              </a:rPr>
              <a:pPr algn="r"/>
              <a:t>‹#›</a:t>
            </a:fld>
            <a:endParaRPr lang="en-US" sz="900" b="0" dirty="0">
              <a:solidFill>
                <a:srgbClr val="ADABA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0813" y="0"/>
            <a:ext cx="137318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Number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48792A-513F-4451-9E30-451CB31E08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etal-1"/>
          <p:cNvPicPr>
            <a:picLocks noChangeAspect="1" noChangeArrowheads="1"/>
          </p:cNvPicPr>
          <p:nvPr userDrawn="1"/>
        </p:nvPicPr>
        <p:blipFill>
          <a:blip r:embed="rId2"/>
          <a:srcRect t="14687" b="26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HMS logo RU colo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739912" y="5753101"/>
            <a:ext cx="176285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7488115" y="5695951"/>
            <a:ext cx="16002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4" tIns="45718" rIns="91434" bIns="45718">
            <a:spAutoFit/>
          </a:bodyPr>
          <a:lstStyle/>
          <a:p>
            <a:pPr>
              <a:lnSpc>
                <a:spcPts val="1210"/>
              </a:lnSpc>
              <a:defRPr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50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7, 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Россия, г. Москва,  </a:t>
            </a:r>
          </a:p>
          <a:p>
            <a:pPr>
              <a:lnSpc>
                <a:spcPts val="1210"/>
              </a:lnSpc>
              <a:defRPr/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ул. Чаянова, д. 7</a:t>
            </a: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210"/>
              </a:lnSpc>
              <a:defRPr/>
            </a:pPr>
            <a:r>
              <a:rPr lang="ru-RU" sz="800" dirty="0">
                <a:latin typeface="Arial" pitchFamily="34" charset="0"/>
                <a:cs typeface="Arial" pitchFamily="34" charset="0"/>
              </a:rPr>
              <a:t>тел.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+7 (495) 730 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6601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/>
            </a:r>
            <a:br>
              <a:rPr lang="en-US" sz="800" dirty="0">
                <a:latin typeface="Arial" pitchFamily="34" charset="0"/>
                <a:cs typeface="Arial" pitchFamily="34" charset="0"/>
              </a:rPr>
            </a:br>
            <a:r>
              <a:rPr lang="ru-RU" sz="800" dirty="0">
                <a:latin typeface="Arial" pitchFamily="34" charset="0"/>
                <a:cs typeface="Arial" pitchFamily="34" charset="0"/>
              </a:rPr>
              <a:t>факс</a:t>
            </a:r>
            <a:r>
              <a:rPr lang="en-US" sz="800" dirty="0">
                <a:latin typeface="Arial" pitchFamily="34" charset="0"/>
                <a:cs typeface="Arial" pitchFamily="34" charset="0"/>
              </a:rPr>
              <a:t>: +7 (495) 730 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6602</a:t>
            </a:r>
            <a:endParaRPr lang="en-US" sz="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210"/>
              </a:lnSpc>
              <a:defRPr/>
            </a:pPr>
            <a:r>
              <a:rPr lang="en-US" sz="800" dirty="0">
                <a:latin typeface="Arial" pitchFamily="34" charset="0"/>
                <a:cs typeface="Arial" pitchFamily="34" charset="0"/>
              </a:rPr>
              <a:t>www.grouphms.ru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64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Template 4 body pa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ClientLogoHolder" descr="&lt;tags&gt;&lt;tag n=&quot;Visible&quot; v=&quot;False&quot; /&gt;&lt;/tags&gt;" hidden="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0638" y="2730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DraftAndConfidential" descr="&lt;tags&gt;&lt;tag n=&quot;Language&quot; v=&quot;ENG&quot; /&gt;&lt;/tags&gt;" hidden="1"/>
          <p:cNvSpPr txBox="1">
            <a:spLocks noChangeArrowheads="1"/>
          </p:cNvSpPr>
          <p:nvPr/>
        </p:nvSpPr>
        <p:spPr bwMode="auto">
          <a:xfrm>
            <a:off x="7646988" y="6273800"/>
            <a:ext cx="10461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95000"/>
              </a:lnSpc>
              <a:buClr>
                <a:schemeClr val="tx2"/>
              </a:buClr>
              <a:buSzPct val="120000"/>
              <a:buFont typeface="Wingdings" pitchFamily="2" charset="2"/>
              <a:buNone/>
              <a:defRPr/>
            </a:pPr>
            <a:r>
              <a:rPr lang="en-US" altLang="ja-JP" sz="1000"/>
              <a:t>Confidential / Draft</a:t>
            </a:r>
          </a:p>
        </p:txBody>
      </p:sp>
      <p:pic>
        <p:nvPicPr>
          <p:cNvPr id="6149" name="CompanyLogoHolder" descr="&lt;tags&gt;&lt;tag n=&quot;Visible&quot; v=&quot;False&quot; /&gt;&lt;/tags&gt;" hidden="1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263" y="6240463"/>
            <a:ext cx="1628775" cy="3556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6150" name="SlideTitle" descr="Text Box: Title"/>
          <p:cNvSpPr>
            <a:spLocks noGrp="1" noChangeArrowheads="1"/>
          </p:cNvSpPr>
          <p:nvPr>
            <p:ph type="title"/>
          </p:nvPr>
        </p:nvSpPr>
        <p:spPr bwMode="gray">
          <a:xfrm>
            <a:off x="839788" y="190500"/>
            <a:ext cx="6640512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Title</a:t>
            </a:r>
          </a:p>
        </p:txBody>
      </p:sp>
      <p:sp>
        <p:nvSpPr>
          <p:cNvPr id="6151" name="BasicText" descr="&lt;tags&gt;&lt;tag n=&quot;Linked&quot; v=&quot;True&quot; /&gt;&lt;/tags&gt;"/>
          <p:cNvSpPr>
            <a:spLocks noGrp="1" noChangeArrowheads="1"/>
          </p:cNvSpPr>
          <p:nvPr>
            <p:ph type="body" idx="1"/>
          </p:nvPr>
        </p:nvSpPr>
        <p:spPr bwMode="gray">
          <a:xfrm>
            <a:off x="895350" y="990600"/>
            <a:ext cx="7997825" cy="434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Subheading</a:t>
            </a:r>
          </a:p>
          <a:p>
            <a:pPr lvl="1"/>
            <a:r>
              <a:rPr lang="en-US" altLang="ja-JP" smtClean="0"/>
              <a:t>Basic text</a:t>
            </a:r>
          </a:p>
          <a:p>
            <a:pPr lvl="2"/>
            <a:r>
              <a:rPr lang="en-US" altLang="ja-JP" smtClean="0"/>
              <a:t>Bullet level one</a:t>
            </a:r>
          </a:p>
          <a:p>
            <a:pPr lvl="3"/>
            <a:r>
              <a:rPr lang="en-US" altLang="ja-JP" smtClean="0"/>
              <a:t>Bullet level two</a:t>
            </a:r>
          </a:p>
          <a:p>
            <a:pPr lvl="4"/>
            <a:r>
              <a:rPr lang="en-US" altLang="ja-JP" smtClean="0"/>
              <a:t>Bullet level three</a:t>
            </a:r>
          </a:p>
        </p:txBody>
      </p:sp>
      <p:sp>
        <p:nvSpPr>
          <p:cNvPr id="1400846" name="SlideNumb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8350" y="6440488"/>
            <a:ext cx="175577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 sz="1000" b="0">
                <a:latin typeface="+mn-lt"/>
                <a:ea typeface="MS PGothic" pitchFamily="34" charset="-128"/>
                <a:cs typeface="+mn-cs"/>
              </a:defRPr>
            </a:lvl1pPr>
          </a:lstStyle>
          <a:p>
            <a:fld id="{DA48792A-513F-4451-9E30-451CB31E083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153" name="Picture 10" descr="HMS_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31150" y="190500"/>
            <a:ext cx="10731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p:txStyles>
    <p:titleStyle>
      <a:lvl1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2pPr>
      <a:lvl3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3pPr>
      <a:lvl4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4pPr>
      <a:lvl5pPr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5pPr>
      <a:lvl6pPr marL="457200" algn="l" defTabSz="728663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400" algn="l" defTabSz="728663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600" algn="l" defTabSz="728663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800" algn="l" defTabSz="728663" rtl="0" fontAlgn="base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defTabSz="728663" rtl="0" eaLnBrk="0" fontAlgn="base" hangingPunct="0">
        <a:lnSpc>
          <a:spcPct val="95000"/>
        </a:lnSpc>
        <a:spcBef>
          <a:spcPct val="95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defTabSz="728663" rtl="0" eaLnBrk="0" fontAlgn="base" hangingPunct="0">
        <a:lnSpc>
          <a:spcPct val="95000"/>
        </a:lnSpc>
        <a:spcBef>
          <a:spcPct val="36000"/>
        </a:spcBef>
        <a:spcAft>
          <a:spcPct val="0"/>
        </a:spcAft>
        <a:buClr>
          <a:schemeClr val="tx1"/>
        </a:buClr>
        <a:buSzPct val="120000"/>
        <a:defRPr sz="1400">
          <a:solidFill>
            <a:schemeClr val="tx1"/>
          </a:solidFill>
          <a:latin typeface="+mn-lt"/>
          <a:cs typeface="+mn-cs"/>
        </a:defRPr>
      </a:lvl2pPr>
      <a:lvl3pPr marL="228600" indent="-2254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4198AF"/>
        </a:buClr>
        <a:buSzPct val="120000"/>
        <a:buFont typeface="Wingdings" pitchFamily="2" charset="2"/>
        <a:buChar char="§"/>
        <a:defRPr sz="1400">
          <a:solidFill>
            <a:schemeClr val="tx1"/>
          </a:solidFill>
          <a:latin typeface="+mn-lt"/>
          <a:cs typeface="+mn-cs"/>
        </a:defRPr>
      </a:lvl3pPr>
      <a:lvl4pPr marL="466725" indent="-236538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4198AF"/>
        </a:buClr>
        <a:buFont typeface="Arial" pitchFamily="34" charset="0"/>
        <a:buChar char="−"/>
        <a:defRPr sz="1400">
          <a:solidFill>
            <a:schemeClr val="tx1"/>
          </a:solidFill>
          <a:latin typeface="+mn-lt"/>
          <a:cs typeface="+mn-cs"/>
        </a:defRPr>
      </a:lvl4pPr>
      <a:lvl5pPr marL="706438" indent="-238125" algn="l" defTabSz="7286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4198AF"/>
        </a:buClr>
        <a:buFont typeface="Arial" pitchFamily="34" charset="0"/>
        <a:buChar char="−"/>
        <a:defRPr sz="1400">
          <a:solidFill>
            <a:schemeClr val="tx1"/>
          </a:solidFill>
          <a:latin typeface="+mn-lt"/>
          <a:cs typeface="+mn-cs"/>
        </a:defRPr>
      </a:lvl5pPr>
      <a:lvl6pPr marL="1163638" indent="-238125" algn="l" defTabSz="7286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4198AF"/>
        </a:buClr>
        <a:buFont typeface="Arial" charset="0"/>
        <a:buChar char="−"/>
        <a:defRPr sz="1400">
          <a:solidFill>
            <a:schemeClr val="tx1"/>
          </a:solidFill>
          <a:latin typeface="+mn-lt"/>
          <a:cs typeface="+mn-cs"/>
        </a:defRPr>
      </a:lvl6pPr>
      <a:lvl7pPr marL="1620838" indent="-238125" algn="l" defTabSz="7286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4198AF"/>
        </a:buClr>
        <a:buFont typeface="Arial" charset="0"/>
        <a:buChar char="−"/>
        <a:defRPr sz="1400">
          <a:solidFill>
            <a:schemeClr val="tx1"/>
          </a:solidFill>
          <a:latin typeface="+mn-lt"/>
          <a:cs typeface="+mn-cs"/>
        </a:defRPr>
      </a:lvl7pPr>
      <a:lvl8pPr marL="2078038" indent="-238125" algn="l" defTabSz="7286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4198AF"/>
        </a:buClr>
        <a:buFont typeface="Arial" charset="0"/>
        <a:buChar char="−"/>
        <a:defRPr sz="1400">
          <a:solidFill>
            <a:schemeClr val="tx1"/>
          </a:solidFill>
          <a:latin typeface="+mn-lt"/>
          <a:cs typeface="+mn-cs"/>
        </a:defRPr>
      </a:lvl8pPr>
      <a:lvl9pPr marL="2535238" indent="-238125" algn="l" defTabSz="7286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4198AF"/>
        </a:buClr>
        <a:buFont typeface="Arial" charset="0"/>
        <a:buChar char="−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8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jpeg"/><Relationship Id="rId2" Type="http://schemas.openxmlformats.org/officeDocument/2006/relationships/tags" Target="../tags/tag2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5.jpeg"/><Relationship Id="rId2" Type="http://schemas.openxmlformats.org/officeDocument/2006/relationships/tags" Target="../tags/tag2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oleObject" Target="../embeddings/oleObject1.bin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11.jpeg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image" Target="../media/image10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jpeg"/><Relationship Id="rId2" Type="http://schemas.openxmlformats.org/officeDocument/2006/relationships/tags" Target="../tags/tag2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7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0.jpeg"/><Relationship Id="rId2" Type="http://schemas.openxmlformats.org/officeDocument/2006/relationships/tags" Target="../tags/tag2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9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jpeg"/><Relationship Id="rId2" Type="http://schemas.openxmlformats.org/officeDocument/2006/relationships/tags" Target="../tags/tag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jpeg"/><Relationship Id="rId2" Type="http://schemas.openxmlformats.org/officeDocument/2006/relationships/tags" Target="../tags/tag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tags" Target="../tags/tag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840" y="3089762"/>
            <a:ext cx="8665211" cy="73808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E31834"/>
                </a:solidFill>
              </a:rPr>
              <a:t>Новый </a:t>
            </a:r>
            <a:r>
              <a:rPr lang="ru-RU" sz="2400" dirty="0" smtClean="0">
                <a:solidFill>
                  <a:srgbClr val="E31834"/>
                </a:solidFill>
              </a:rPr>
              <a:t>производственно-испытательный</a:t>
            </a:r>
            <a:br>
              <a:rPr lang="ru-RU" sz="2400" dirty="0" smtClean="0">
                <a:solidFill>
                  <a:srgbClr val="E31834"/>
                </a:solidFill>
              </a:rPr>
            </a:br>
            <a:r>
              <a:rPr lang="ru-RU" sz="2400" dirty="0" smtClean="0">
                <a:solidFill>
                  <a:srgbClr val="E31834"/>
                </a:solidFill>
              </a:rPr>
              <a:t>комплекс </a:t>
            </a:r>
            <a:r>
              <a:rPr lang="ru-RU" sz="2400" dirty="0">
                <a:solidFill>
                  <a:srgbClr val="E31834"/>
                </a:solidFill>
              </a:rPr>
              <a:t>АО «ГМС </a:t>
            </a:r>
            <a:r>
              <a:rPr lang="ru-RU" sz="2400" dirty="0" err="1">
                <a:solidFill>
                  <a:srgbClr val="E31834"/>
                </a:solidFill>
              </a:rPr>
              <a:t>Ливгидромаш</a:t>
            </a:r>
            <a:endParaRPr lang="ru-RU" sz="2400" dirty="0">
              <a:solidFill>
                <a:srgbClr val="E31834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5597526" y="6353323"/>
            <a:ext cx="3311525" cy="193899"/>
          </a:xfrm>
          <a:prstGeom prst="rect">
            <a:avLst/>
          </a:prstGeom>
        </p:spPr>
        <p:txBody>
          <a:bodyPr tIns="0" bIns="0" anchor="ctr" anchorCtr="0"/>
          <a:lstStyle>
            <a:lvl1pPr marL="342900" indent="-342900" algn="l" defTabSz="728663" rtl="0" eaLnBrk="0" fontAlgn="base" hangingPunct="0">
              <a:lnSpc>
                <a:spcPct val="95000"/>
              </a:lnSpc>
              <a:spcBef>
                <a:spcPct val="95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indent="455613" algn="l" defTabSz="728663" rtl="0" eaLnBrk="0" fontAlgn="base" hangingPunct="0">
              <a:lnSpc>
                <a:spcPct val="95000"/>
              </a:lnSpc>
              <a:spcBef>
                <a:spcPct val="36000"/>
              </a:spcBef>
              <a:spcAft>
                <a:spcPct val="0"/>
              </a:spcAft>
              <a:buClr>
                <a:schemeClr val="tx1"/>
              </a:buClr>
              <a:buSzPct val="120000"/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228600" indent="-225425"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198AF"/>
              </a:buClr>
              <a:buSzPct val="120000"/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cs typeface="+mn-cs"/>
              </a:defRPr>
            </a:lvl3pPr>
            <a:lvl4pPr marL="466725" indent="-236538"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198AF"/>
              </a:buClr>
              <a:buFont typeface="Arial" pitchFamily="34" charset="0"/>
              <a:buChar char="−"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706438" indent="-238125"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198AF"/>
              </a:buClr>
              <a:buFont typeface="Arial" pitchFamily="34" charset="0"/>
              <a:buChar char="−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1163638" indent="-238125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198AF"/>
              </a:buClr>
              <a:buFont typeface="Arial" charset="0"/>
              <a:buChar char="−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1620838" indent="-238125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198AF"/>
              </a:buClr>
              <a:buFont typeface="Arial" charset="0"/>
              <a:buChar char="−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2078038" indent="-238125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198AF"/>
              </a:buClr>
              <a:buFont typeface="Arial" charset="0"/>
              <a:buChar char="−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2535238" indent="-238125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4198AF"/>
              </a:buClr>
              <a:buFont typeface="Arial" charset="0"/>
              <a:buChar char="−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/>
            <a:r>
              <a:rPr lang="ru-RU" b="0" kern="0" dirty="0" smtClean="0"/>
              <a:t>Ноябрь 2018</a:t>
            </a:r>
            <a:endParaRPr lang="en-US" b="0" kern="0" dirty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7" y="4048008"/>
            <a:ext cx="3643767" cy="272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>
              <a:solidFill>
                <a:srgbClr val="E31937"/>
              </a:solidFill>
            </a:endParaRPr>
          </a:p>
        </p:txBody>
      </p:sp>
      <p:sp>
        <p:nvSpPr>
          <p:cNvPr id="59396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59397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Парк станочного </a:t>
            </a:r>
            <a:r>
              <a:rPr lang="ru-RU" b="1" dirty="0" smtClean="0"/>
              <a:t>оборудования:</a:t>
            </a:r>
            <a:endParaRPr lang="ru-RU" b="1" dirty="0"/>
          </a:p>
        </p:txBody>
      </p:sp>
      <p:pic>
        <p:nvPicPr>
          <p:cNvPr id="74753" name="Picture 1" descr="_DSC3642"/>
          <p:cNvPicPr>
            <a:picLocks noChangeAspect="1" noChangeArrowheads="1"/>
          </p:cNvPicPr>
          <p:nvPr/>
        </p:nvPicPr>
        <p:blipFill>
          <a:blip r:embed="rId3" cstate="print"/>
          <a:srcRect l="7143" t="18452" r="18304" b="10760"/>
          <a:stretch>
            <a:fillRect/>
          </a:stretch>
        </p:blipFill>
        <p:spPr bwMode="auto">
          <a:xfrm>
            <a:off x="679269" y="1480457"/>
            <a:ext cx="4176896" cy="263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48614" y="3977160"/>
            <a:ext cx="3497259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Станок DOOSAN PUMA 700XLY</a:t>
            </a:r>
            <a:r>
              <a:rPr lang="ru-RU" sz="900" dirty="0" smtClean="0">
                <a:latin typeface="Century Gothic" pitchFamily="34" charset="0"/>
              </a:rPr>
              <a:t>Предназначен для чистовой токарно-фрезерной обработки валов насосов</a:t>
            </a:r>
          </a:p>
          <a:p>
            <a:r>
              <a:rPr lang="ru-RU" sz="900" dirty="0" smtClean="0">
                <a:latin typeface="Century Gothic" pitchFamily="34" charset="0"/>
              </a:rPr>
              <a:t>Основные технические характеристики: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точения: 750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детали, устанавливаемой на станок: 1140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длина обработки: 5050 мм</a:t>
            </a:r>
          </a:p>
          <a:p>
            <a:r>
              <a:rPr lang="ru-RU" sz="900" dirty="0" smtClean="0">
                <a:latin typeface="Century Gothic" pitchFamily="34" charset="0"/>
              </a:rPr>
              <a:t> Максимальный вес детали в патроне: 1400 кг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вес детали в центрах: 8900 кг</a:t>
            </a:r>
          </a:p>
          <a:p>
            <a:r>
              <a:rPr lang="ru-RU" sz="900" dirty="0" smtClean="0">
                <a:latin typeface="Century Gothic" pitchFamily="34" charset="0"/>
              </a:rPr>
              <a:t>Межцентровое расстояние (РМЦ): 5100 мм</a:t>
            </a:r>
          </a:p>
          <a:p>
            <a:r>
              <a:rPr lang="ru-RU" sz="900" dirty="0" smtClean="0">
                <a:latin typeface="Century Gothic" pitchFamily="34" charset="0"/>
              </a:rPr>
              <a:t>Диаметр патрона: 610 мм</a:t>
            </a:r>
          </a:p>
          <a:p>
            <a:r>
              <a:rPr lang="ru-RU" sz="900" dirty="0" smtClean="0">
                <a:latin typeface="Century Gothic" pitchFamily="34" charset="0"/>
              </a:rPr>
              <a:t>Скорость вращения шпинделя: 1500 об/мин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крутящий момент шпинделя: 6453 Нм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шпинделя: 45 кВт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ЧПУ:  FANUC 32i</a:t>
            </a:r>
          </a:p>
          <a:p>
            <a:r>
              <a:rPr lang="ru-RU" sz="900" dirty="0" smtClean="0">
                <a:latin typeface="Century Gothic" pitchFamily="34" charset="0"/>
              </a:rPr>
              <a:t>  </a:t>
            </a:r>
            <a:endParaRPr lang="ru-RU" sz="900" dirty="0">
              <a:latin typeface="Century Gothic" pitchFamily="34" charset="0"/>
            </a:endParaRPr>
          </a:p>
        </p:txBody>
      </p:sp>
      <p:pic>
        <p:nvPicPr>
          <p:cNvPr id="74754" name="Picture 2" descr="_DSC37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051" y="3955233"/>
            <a:ext cx="3936274" cy="26212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268687" y="1492115"/>
            <a:ext cx="3352800" cy="27238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Горизонтально-фрезерный расточной станок с ЧПУ </a:t>
            </a:r>
            <a:r>
              <a:rPr lang="en-US" sz="900" b="1" dirty="0" smtClean="0">
                <a:latin typeface="Century Gothic" pitchFamily="34" charset="0"/>
              </a:rPr>
              <a:t>PAMA SPEEDRAM</a:t>
            </a:r>
            <a:r>
              <a:rPr lang="ru-RU" sz="900" b="1" dirty="0" smtClean="0">
                <a:latin typeface="Century Gothic" pitchFamily="34" charset="0"/>
              </a:rPr>
              <a:t> 3000 </a:t>
            </a:r>
            <a:r>
              <a:rPr lang="ru-RU" sz="900" dirty="0" smtClean="0">
                <a:latin typeface="Century Gothic" pitchFamily="34" charset="0"/>
              </a:rPr>
              <a:t>Предназначен для комплексной обработки корпусных деталей насосов</a:t>
            </a:r>
          </a:p>
          <a:p>
            <a:r>
              <a:rPr lang="ru-RU" sz="900" dirty="0" smtClean="0">
                <a:latin typeface="Century Gothic" pitchFamily="34" charset="0"/>
              </a:rPr>
              <a:t>Поворотный длина/ширина 2500х3000мм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Макс. вес устанавливаемой детали 50000 кг</a:t>
            </a:r>
          </a:p>
          <a:p>
            <a:r>
              <a:rPr lang="ru-RU" sz="900" dirty="0" smtClean="0">
                <a:latin typeface="Century Gothic" pitchFamily="34" charset="0"/>
              </a:rPr>
              <a:t>Продольное перемещение стойки (ось X) 6000 мм</a:t>
            </a:r>
          </a:p>
          <a:p>
            <a:r>
              <a:rPr lang="ru-RU" sz="900" dirty="0" smtClean="0">
                <a:latin typeface="Century Gothic" pitchFamily="34" charset="0"/>
              </a:rPr>
              <a:t>Вертикальное перемещение шпиндельной бабки (ось Y), мм</a:t>
            </a:r>
          </a:p>
          <a:p>
            <a:r>
              <a:rPr lang="ru-RU" sz="900" dirty="0" smtClean="0">
                <a:latin typeface="Century Gothic" pitchFamily="34" charset="0"/>
              </a:rPr>
              <a:t>4000</a:t>
            </a:r>
          </a:p>
          <a:p>
            <a:r>
              <a:rPr lang="ru-RU" sz="900" dirty="0" smtClean="0">
                <a:latin typeface="Century Gothic" pitchFamily="34" charset="0"/>
              </a:rPr>
              <a:t>Осевое перемещение ползуна шпинделя (ось Z)1500</a:t>
            </a:r>
          </a:p>
          <a:p>
            <a:r>
              <a:rPr lang="ru-RU" sz="900" dirty="0" smtClean="0">
                <a:latin typeface="Century Gothic" pitchFamily="34" charset="0"/>
              </a:rPr>
              <a:t> мм</a:t>
            </a:r>
          </a:p>
          <a:p>
            <a:r>
              <a:rPr lang="ru-RU" sz="900" dirty="0" smtClean="0">
                <a:latin typeface="Century Gothic" pitchFamily="34" charset="0"/>
              </a:rPr>
              <a:t>Осевое перемещение расточного шпинделя (ось W) 1200мм </a:t>
            </a:r>
          </a:p>
          <a:p>
            <a:r>
              <a:rPr lang="ru-RU" sz="900" dirty="0" smtClean="0">
                <a:latin typeface="Century Gothic" pitchFamily="34" charset="0"/>
              </a:rPr>
              <a:t>Общее осевое перемещение (оси W + Z) 2700 мм</a:t>
            </a:r>
          </a:p>
          <a:p>
            <a:r>
              <a:rPr lang="ru-RU" sz="900" dirty="0" smtClean="0">
                <a:latin typeface="Century Gothic" pitchFamily="34" charset="0"/>
              </a:rPr>
              <a:t>Диаметр шпинделя 180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Макс.число оборотов 2500 об/мин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шпинделя 93 кВт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крутящий момент 9252 Нм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 SIEMENS SINUMERIK 840D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gray">
          <a:xfrm>
            <a:off x="1311303" y="157658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</p:cSld>
  <p:clrMapOvr>
    <a:masterClrMapping/>
  </p:clrMapOvr>
  <p:transition advTm="79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>
              <a:solidFill>
                <a:srgbClr val="E31937"/>
              </a:solidFill>
            </a:endParaRPr>
          </a:p>
        </p:txBody>
      </p:sp>
      <p:sp>
        <p:nvSpPr>
          <p:cNvPr id="59396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59397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Парк станочного </a:t>
            </a:r>
            <a:r>
              <a:rPr lang="ru-RU" b="1" dirty="0" smtClean="0"/>
              <a:t>оборудования:</a:t>
            </a:r>
            <a:endParaRPr lang="ru-RU" b="1" dirty="0"/>
          </a:p>
        </p:txBody>
      </p:sp>
      <p:pic>
        <p:nvPicPr>
          <p:cNvPr id="76802" name="Picture 2" descr="IMG_11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625" y="1319439"/>
            <a:ext cx="4082007" cy="272133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C:\Users\Akulova.LVN\AppData\Local\Microsoft\Windows\INetCache\Content.Word\_DSC362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10" y="3945187"/>
            <a:ext cx="3989992" cy="26123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979488" y="3936205"/>
            <a:ext cx="3497259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Токарный станок с ЧПУ </a:t>
            </a:r>
            <a:r>
              <a:rPr lang="en-US" sz="900" b="1" dirty="0" smtClean="0">
                <a:latin typeface="Century Gothic" pitchFamily="34" charset="0"/>
              </a:rPr>
              <a:t>HANKOOK PROTEC</a:t>
            </a:r>
            <a:r>
              <a:rPr lang="ru-RU" sz="900" b="1" dirty="0" smtClean="0">
                <a:latin typeface="Century Gothic" pitchFamily="34" charset="0"/>
              </a:rPr>
              <a:t>. </a:t>
            </a:r>
            <a:r>
              <a:rPr lang="ru-RU" sz="900" dirty="0" smtClean="0">
                <a:latin typeface="Century Gothic" pitchFamily="34" charset="0"/>
              </a:rPr>
              <a:t>Предназначен для черновой и получистовой обработки валов и чистовой обработки роторов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точения 740 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длина точения 6000 мм</a:t>
            </a:r>
          </a:p>
          <a:p>
            <a:r>
              <a:rPr lang="ru-RU" sz="900" dirty="0" smtClean="0">
                <a:latin typeface="Century Gothic" pitchFamily="34" charset="0"/>
              </a:rPr>
              <a:t>Масса детали, установленной в центрах 8000 кг</a:t>
            </a:r>
          </a:p>
          <a:p>
            <a:r>
              <a:rPr lang="ru-RU" sz="900" dirty="0" smtClean="0">
                <a:latin typeface="Century Gothic" pitchFamily="34" charset="0"/>
              </a:rPr>
              <a:t>Диаметр патрона 800 мм</a:t>
            </a:r>
          </a:p>
          <a:p>
            <a:r>
              <a:rPr lang="ru-RU" sz="900" dirty="0" smtClean="0">
                <a:latin typeface="Century Gothic" pitchFamily="34" charset="0"/>
              </a:rPr>
              <a:t>Диаметр отверстия в шпинделе 105</a:t>
            </a:r>
          </a:p>
          <a:p>
            <a:r>
              <a:rPr lang="ru-RU" sz="900" dirty="0" smtClean="0">
                <a:latin typeface="Century Gothic" pitchFamily="34" charset="0"/>
              </a:rPr>
              <a:t>Ширина станины 800 мм</a:t>
            </a:r>
          </a:p>
          <a:p>
            <a:r>
              <a:rPr lang="ru-RU" sz="900" dirty="0" smtClean="0">
                <a:latin typeface="Century Gothic" pitchFamily="34" charset="0"/>
              </a:rPr>
              <a:t>Число оборотов шпинделя 2-800 об/мин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привода 30/45 кВт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 </a:t>
            </a:r>
            <a:r>
              <a:rPr lang="en-US" sz="900" dirty="0" smtClean="0">
                <a:latin typeface="Century Gothic" pitchFamily="34" charset="0"/>
              </a:rPr>
              <a:t>FANUC</a:t>
            </a:r>
            <a:r>
              <a:rPr lang="ru-RU" sz="900" dirty="0" smtClean="0">
                <a:latin typeface="Century Gothic" pitchFamily="34" charset="0"/>
              </a:rPr>
              <a:t> 32</a:t>
            </a:r>
            <a:r>
              <a:rPr lang="en-US" sz="900" dirty="0" err="1" smtClean="0">
                <a:latin typeface="Century Gothic" pitchFamily="34" charset="0"/>
              </a:rPr>
              <a:t>i</a:t>
            </a:r>
            <a:r>
              <a:rPr lang="ru-RU" sz="900" dirty="0" smtClean="0">
                <a:latin typeface="Century Gothic" pitchFamily="34" charset="0"/>
              </a:rPr>
              <a:t>  </a:t>
            </a:r>
            <a:endParaRPr lang="ru-RU" sz="900" dirty="0">
              <a:latin typeface="Century Gothic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262319" y="1913862"/>
            <a:ext cx="3497259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Карусельный обрабатывающий центр с ЧПУ </a:t>
            </a:r>
            <a:r>
              <a:rPr lang="en-US" sz="900" b="1" dirty="0" smtClean="0">
                <a:latin typeface="Century Gothic" pitchFamily="34" charset="0"/>
              </a:rPr>
              <a:t>HANKOOK VTC</a:t>
            </a:r>
            <a:r>
              <a:rPr lang="ru-RU" sz="900" b="1" dirty="0" smtClean="0">
                <a:latin typeface="Century Gothic" pitchFamily="34" charset="0"/>
              </a:rPr>
              <a:t> 3040Е</a:t>
            </a:r>
            <a:r>
              <a:rPr lang="ru-RU" sz="900" dirty="0" smtClean="0">
                <a:latin typeface="Century Gothic" pitchFamily="34" charset="0"/>
              </a:rPr>
              <a:t>Предназначен для токарной обработки плоскостей корпусов и крышек насосов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точения: 4000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высота точения: 2000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вес заготовки: 30 000 кг.</a:t>
            </a:r>
          </a:p>
          <a:p>
            <a:r>
              <a:rPr lang="ru-RU" sz="900" dirty="0" smtClean="0">
                <a:latin typeface="Century Gothic" pitchFamily="34" charset="0"/>
              </a:rPr>
              <a:t>Диаметр планшайбы: 3000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скорость вращения стола: 100 об/мин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скорость вращения приводного инструмента: 1500 об/мин 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крутящий момент шпинделя: 42 110 Н*м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шпинделя: 75 кВт</a:t>
            </a:r>
          </a:p>
          <a:p>
            <a:r>
              <a:rPr lang="ru-RU" sz="900" dirty="0" smtClean="0">
                <a:latin typeface="Century Gothic" pitchFamily="34" charset="0"/>
              </a:rPr>
              <a:t>Общее количество инструментов в магазине: 24 шт.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ЧПУ:  FANUC 31-</a:t>
            </a:r>
            <a:r>
              <a:rPr lang="en-US" sz="900" dirty="0" err="1" smtClean="0">
                <a:latin typeface="Century Gothic" pitchFamily="34" charset="0"/>
              </a:rPr>
              <a:t>i</a:t>
            </a:r>
            <a:endParaRPr lang="ru-RU" sz="900" dirty="0" smtClean="0">
              <a:latin typeface="Century Gothic" pitchFamily="34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 bwMode="gray">
          <a:xfrm>
            <a:off x="1232926" y="188857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</p:cSld>
  <p:clrMapOvr>
    <a:masterClrMapping/>
  </p:clrMapOvr>
  <p:transition advTm="79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>
              <a:solidFill>
                <a:srgbClr val="E31937"/>
              </a:solidFill>
            </a:endParaRPr>
          </a:p>
        </p:txBody>
      </p:sp>
      <p:sp>
        <p:nvSpPr>
          <p:cNvPr id="59396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59397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Парк станочного </a:t>
            </a:r>
            <a:r>
              <a:rPr lang="ru-RU" b="1" dirty="0" smtClean="0"/>
              <a:t>оборудования:</a:t>
            </a:r>
            <a:endParaRPr lang="ru-RU" b="1" dirty="0"/>
          </a:p>
        </p:txBody>
      </p:sp>
      <p:pic>
        <p:nvPicPr>
          <p:cNvPr id="77826" name="Picture 2" descr="_DSC3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759" y="1354273"/>
            <a:ext cx="4287927" cy="285618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7827" name="Picture 3" descr="_DSC37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479" y="3737748"/>
            <a:ext cx="4337186" cy="288899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75064" y="3781326"/>
            <a:ext cx="3718558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5-ти осевой станок с ЧПУ </a:t>
            </a:r>
            <a:r>
              <a:rPr lang="en-US" sz="900" b="1" dirty="0" smtClean="0">
                <a:latin typeface="Century Gothic" pitchFamily="34" charset="0"/>
              </a:rPr>
              <a:t>DMG DMU</a:t>
            </a:r>
            <a:r>
              <a:rPr lang="ru-RU" sz="900" b="1" dirty="0" smtClean="0">
                <a:latin typeface="Century Gothic" pitchFamily="34" charset="0"/>
              </a:rPr>
              <a:t> 100</a:t>
            </a:r>
            <a:r>
              <a:rPr lang="en-US" sz="900" b="1" dirty="0" smtClean="0">
                <a:latin typeface="Century Gothic" pitchFamily="34" charset="0"/>
              </a:rPr>
              <a:t>P </a:t>
            </a:r>
            <a:r>
              <a:rPr lang="ru-RU" sz="900" dirty="0" smtClean="0">
                <a:latin typeface="Century Gothic" pitchFamily="34" charset="0"/>
              </a:rPr>
              <a:t>(МСЦ№9)</a:t>
            </a:r>
          </a:p>
          <a:p>
            <a:r>
              <a:rPr lang="ru-RU" sz="900" dirty="0" smtClean="0">
                <a:latin typeface="Century Gothic" pitchFamily="34" charset="0"/>
              </a:rPr>
              <a:t>Основные технические характеристики: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X</a:t>
            </a:r>
            <a:r>
              <a:rPr lang="ru-RU" sz="900" dirty="0" smtClean="0">
                <a:latin typeface="Century Gothic" pitchFamily="34" charset="0"/>
              </a:rPr>
              <a:t>: 1000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Y</a:t>
            </a:r>
            <a:r>
              <a:rPr lang="ru-RU" sz="900" dirty="0" smtClean="0">
                <a:latin typeface="Century Gothic" pitchFamily="34" charset="0"/>
              </a:rPr>
              <a:t>: 1000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Z</a:t>
            </a:r>
            <a:r>
              <a:rPr lang="ru-RU" sz="900" dirty="0" smtClean="0">
                <a:latin typeface="Century Gothic" pitchFamily="34" charset="0"/>
              </a:rPr>
              <a:t>: 1250 мм</a:t>
            </a:r>
          </a:p>
          <a:p>
            <a:r>
              <a:rPr lang="ru-RU" sz="900" dirty="0" smtClean="0">
                <a:latin typeface="Century Gothic" pitchFamily="34" charset="0"/>
              </a:rPr>
              <a:t> Размер стола: 1100</a:t>
            </a:r>
            <a:r>
              <a:rPr lang="en-US" sz="900" dirty="0" smtClean="0">
                <a:latin typeface="Century Gothic" pitchFamily="34" charset="0"/>
              </a:rPr>
              <a:t>x</a:t>
            </a:r>
            <a:r>
              <a:rPr lang="ru-RU" sz="900" dirty="0" smtClean="0">
                <a:latin typeface="Century Gothic" pitchFamily="34" charset="0"/>
              </a:rPr>
              <a:t>900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число оборотов шпинделя:  12000 об/мин.</a:t>
            </a:r>
          </a:p>
          <a:p>
            <a:r>
              <a:rPr lang="ru-RU" sz="900" dirty="0" smtClean="0">
                <a:latin typeface="Century Gothic" pitchFamily="34" charset="0"/>
              </a:rPr>
              <a:t>Тип конуса шпинделя:  </a:t>
            </a:r>
            <a:r>
              <a:rPr lang="en-US" sz="900" dirty="0" smtClean="0">
                <a:latin typeface="Century Gothic" pitchFamily="34" charset="0"/>
              </a:rPr>
              <a:t>BT</a:t>
            </a:r>
            <a:r>
              <a:rPr lang="ru-RU" sz="900" dirty="0" smtClean="0">
                <a:latin typeface="Century Gothic" pitchFamily="34" charset="0"/>
              </a:rPr>
              <a:t> 50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количество инструментов в магазине: 40 шт.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вес заготовки: 2100 кг.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шпинделя: 32 кВт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ЧПУ:  </a:t>
            </a:r>
            <a:r>
              <a:rPr lang="en-US" sz="900" dirty="0" smtClean="0">
                <a:latin typeface="Century Gothic" pitchFamily="34" charset="0"/>
              </a:rPr>
              <a:t>Siemens</a:t>
            </a:r>
            <a:r>
              <a:rPr lang="ru-RU" sz="900" dirty="0" smtClean="0">
                <a:latin typeface="Century Gothic" pitchFamily="34" charset="0"/>
              </a:rPr>
              <a:t> 840</a:t>
            </a:r>
            <a:r>
              <a:rPr lang="en-US" sz="900" dirty="0" smtClean="0">
                <a:latin typeface="Century Gothic" pitchFamily="34" charset="0"/>
              </a:rPr>
              <a:t>D</a:t>
            </a:r>
            <a:endParaRPr lang="ru-RU" sz="900" dirty="0" smtClean="0">
              <a:latin typeface="Century Gothic" pitchFamily="34" charset="0"/>
            </a:endParaRPr>
          </a:p>
          <a:p>
            <a:r>
              <a:rPr lang="ru-RU" sz="900" dirty="0" smtClean="0">
                <a:latin typeface="Century Gothic" pitchFamily="34" charset="0"/>
              </a:rPr>
              <a:t>Предназначен для фрезерной 5-осевой обработки </a:t>
            </a:r>
          </a:p>
          <a:p>
            <a:r>
              <a:rPr lang="ru-RU" sz="900" dirty="0" smtClean="0">
                <a:latin typeface="Century Gothic" pitchFamily="34" charset="0"/>
              </a:rPr>
              <a:t>деталей</a:t>
            </a:r>
            <a:endParaRPr lang="ru-RU" sz="900" dirty="0">
              <a:latin typeface="Century Gothic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360128" y="1782788"/>
            <a:ext cx="3718558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/>
              <a:t>Вертикальный обрабатывающий центр </a:t>
            </a:r>
            <a:r>
              <a:rPr lang="en-US" sz="900" b="1" dirty="0" smtClean="0"/>
              <a:t>PAMA VERTIRAM</a:t>
            </a:r>
            <a:r>
              <a:rPr lang="ru-RU" sz="900" b="1" dirty="0" smtClean="0"/>
              <a:t> 2000 </a:t>
            </a:r>
            <a:r>
              <a:rPr lang="en-US" sz="900" b="1" dirty="0" smtClean="0"/>
              <a:t>TT MC </a:t>
            </a:r>
            <a:r>
              <a:rPr lang="ru-RU" sz="900" dirty="0" smtClean="0"/>
              <a:t>Предназначен для фрезерной 4-осевой обработки  </a:t>
            </a:r>
          </a:p>
          <a:p>
            <a:r>
              <a:rPr lang="ru-RU" sz="900" dirty="0" smtClean="0"/>
              <a:t>деталей.</a:t>
            </a:r>
          </a:p>
          <a:p>
            <a:r>
              <a:rPr lang="ru-RU" sz="900" dirty="0" smtClean="0"/>
              <a:t>Максимальное перемещение вдоль оси </a:t>
            </a:r>
            <a:r>
              <a:rPr lang="en-US" sz="900" dirty="0" smtClean="0"/>
              <a:t>X</a:t>
            </a:r>
            <a:r>
              <a:rPr lang="ru-RU" sz="900" dirty="0" smtClean="0"/>
              <a:t>: 9000 мм</a:t>
            </a:r>
          </a:p>
          <a:p>
            <a:r>
              <a:rPr lang="ru-RU" sz="900" dirty="0" smtClean="0"/>
              <a:t>Максимальное перемещение вдоль оси </a:t>
            </a:r>
            <a:r>
              <a:rPr lang="en-US" sz="900" dirty="0" smtClean="0"/>
              <a:t>Y</a:t>
            </a:r>
            <a:r>
              <a:rPr lang="ru-RU" sz="900" dirty="0" smtClean="0"/>
              <a:t>: 5600 мм</a:t>
            </a:r>
          </a:p>
          <a:p>
            <a:r>
              <a:rPr lang="ru-RU" sz="900" dirty="0" smtClean="0"/>
              <a:t>Вертикальное перемещение вдоль оси </a:t>
            </a:r>
            <a:r>
              <a:rPr lang="en-US" sz="900" dirty="0" smtClean="0"/>
              <a:t>Z</a:t>
            </a:r>
            <a:r>
              <a:rPr lang="ru-RU" sz="900" dirty="0" smtClean="0"/>
              <a:t>: 2000 мм</a:t>
            </a:r>
          </a:p>
          <a:p>
            <a:r>
              <a:rPr lang="ru-RU" sz="900" dirty="0" smtClean="0"/>
              <a:t>Вертикальное перемещение вдоль оси </a:t>
            </a:r>
            <a:r>
              <a:rPr lang="en-US" sz="900" dirty="0" smtClean="0"/>
              <a:t>W</a:t>
            </a:r>
            <a:r>
              <a:rPr lang="ru-RU" sz="900" dirty="0" smtClean="0"/>
              <a:t>: 1600 мм</a:t>
            </a:r>
          </a:p>
          <a:p>
            <a:r>
              <a:rPr lang="ru-RU" sz="900" dirty="0" smtClean="0"/>
              <a:t> Размер стола: 3500</a:t>
            </a:r>
            <a:r>
              <a:rPr lang="en-US" sz="900" dirty="0" smtClean="0"/>
              <a:t>x</a:t>
            </a:r>
            <a:r>
              <a:rPr lang="ru-RU" sz="900" dirty="0" smtClean="0"/>
              <a:t>8000 мм</a:t>
            </a:r>
          </a:p>
          <a:p>
            <a:r>
              <a:rPr lang="ru-RU" sz="900" dirty="0" smtClean="0"/>
              <a:t>Максимальное число оборотов шпинделя:  4000 об/мин.</a:t>
            </a:r>
          </a:p>
          <a:p>
            <a:r>
              <a:rPr lang="ru-RU" sz="900" dirty="0" smtClean="0"/>
              <a:t>Тип конуса шпинделя:  </a:t>
            </a:r>
            <a:r>
              <a:rPr lang="en-US" sz="900" dirty="0" smtClean="0"/>
              <a:t>BT</a:t>
            </a:r>
            <a:r>
              <a:rPr lang="ru-RU" sz="900" dirty="0" smtClean="0"/>
              <a:t> 50</a:t>
            </a:r>
          </a:p>
          <a:p>
            <a:r>
              <a:rPr lang="ru-RU" sz="900" dirty="0" smtClean="0"/>
              <a:t>Максимальное количество инструментов в магазине: 40 шт.</a:t>
            </a:r>
          </a:p>
          <a:p>
            <a:r>
              <a:rPr lang="ru-RU" sz="900" dirty="0" smtClean="0"/>
              <a:t>Максимальный вес заготовки: 60 000 кг.</a:t>
            </a:r>
          </a:p>
          <a:p>
            <a:r>
              <a:rPr lang="ru-RU" sz="900" dirty="0" smtClean="0"/>
              <a:t>Мощность двигателя шпинделя: 90 кВт</a:t>
            </a:r>
          </a:p>
          <a:p>
            <a:r>
              <a:rPr lang="ru-RU" sz="900" dirty="0" smtClean="0"/>
              <a:t>Система ЧПУ:  </a:t>
            </a:r>
            <a:r>
              <a:rPr lang="en-US" sz="900" dirty="0" smtClean="0"/>
              <a:t>Siemens</a:t>
            </a:r>
            <a:r>
              <a:rPr lang="ru-RU" sz="900" dirty="0" smtClean="0"/>
              <a:t>-</a:t>
            </a:r>
            <a:r>
              <a:rPr lang="en-US" sz="900" dirty="0" smtClean="0"/>
              <a:t>SINUMERIK</a:t>
            </a:r>
            <a:r>
              <a:rPr lang="ru-RU" sz="900" dirty="0" smtClean="0"/>
              <a:t> 840</a:t>
            </a:r>
            <a:r>
              <a:rPr lang="en-US" sz="900" dirty="0" smtClean="0"/>
              <a:t>D </a:t>
            </a:r>
            <a:r>
              <a:rPr lang="en-US" sz="900" dirty="0" err="1" smtClean="0"/>
              <a:t>sl</a:t>
            </a:r>
            <a:endParaRPr lang="ru-RU" sz="900" dirty="0" smtClean="0"/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gray">
          <a:xfrm>
            <a:off x="1259052" y="157658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</p:cSld>
  <p:clrMapOvr>
    <a:masterClrMapping/>
  </p:clrMapOvr>
  <p:transition advTm="79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>
              <a:solidFill>
                <a:srgbClr val="E31937"/>
              </a:solidFill>
            </a:endParaRPr>
          </a:p>
        </p:txBody>
      </p:sp>
      <p:sp>
        <p:nvSpPr>
          <p:cNvPr id="59396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59397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Парк станочного </a:t>
            </a:r>
            <a:r>
              <a:rPr lang="ru-RU" b="1" dirty="0" smtClean="0"/>
              <a:t>оборудования:</a:t>
            </a:r>
            <a:endParaRPr lang="ru-RU" b="1" dirty="0"/>
          </a:p>
        </p:txBody>
      </p:sp>
      <p:pic>
        <p:nvPicPr>
          <p:cNvPr id="81922" name="Picture 2" descr="IMG_11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7997" y="1455738"/>
            <a:ext cx="5600700" cy="3733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959418" y="4575671"/>
            <a:ext cx="3718558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Шлифовальный станок с ЧПУ </a:t>
            </a:r>
            <a:r>
              <a:rPr lang="en-US" sz="900" b="1" dirty="0" smtClean="0">
                <a:latin typeface="Century Gothic" pitchFamily="34" charset="0"/>
              </a:rPr>
              <a:t>GIORIA R</a:t>
            </a:r>
            <a:r>
              <a:rPr lang="ru-RU" sz="900" b="1" dirty="0" smtClean="0">
                <a:latin typeface="Century Gothic" pitchFamily="34" charset="0"/>
              </a:rPr>
              <a:t>162</a:t>
            </a:r>
            <a:r>
              <a:rPr lang="en-US" sz="900" b="1" dirty="0" smtClean="0">
                <a:latin typeface="Century Gothic" pitchFamily="34" charset="0"/>
              </a:rPr>
              <a:t>x</a:t>
            </a:r>
            <a:r>
              <a:rPr lang="ru-RU" sz="900" b="1" dirty="0" smtClean="0">
                <a:latin typeface="Century Gothic" pitchFamily="34" charset="0"/>
              </a:rPr>
              <a:t>6000 </a:t>
            </a:r>
            <a:r>
              <a:rPr lang="ru-RU" sz="900" dirty="0" smtClean="0">
                <a:latin typeface="Century Gothic" pitchFamily="34" charset="0"/>
              </a:rPr>
              <a:t>Предназначен для шлифования валов</a:t>
            </a:r>
          </a:p>
          <a:p>
            <a:r>
              <a:rPr lang="ru-RU" sz="900" dirty="0" smtClean="0">
                <a:latin typeface="Century Gothic" pitchFamily="34" charset="0"/>
              </a:rPr>
              <a:t>Основные технические характеристики: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шлифования: 800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высота центров: 400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длина шлифования: 6000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масса вала: 4000 кг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нагрузка на патроне: 750 Н*м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скорость вращения заготовки: 250 об/мин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периферическая скорость круга диаметром 762 мм: 45 м/с.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привода бабки изделия: 22 кВт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привода шпинделя круга: 37 кВт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</a:t>
            </a:r>
            <a:r>
              <a:rPr lang="en-US" sz="900" dirty="0" smtClean="0">
                <a:latin typeface="Century Gothic" pitchFamily="34" charset="0"/>
              </a:rPr>
              <a:t>:  Siemens-SINUMERIK 840D </a:t>
            </a:r>
            <a:r>
              <a:rPr lang="en-US" sz="900" dirty="0" err="1" smtClean="0">
                <a:latin typeface="Century Gothic" pitchFamily="34" charset="0"/>
              </a:rPr>
              <a:t>sl</a:t>
            </a:r>
            <a:endParaRPr lang="ru-RU" sz="900" dirty="0" smtClean="0"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gray">
          <a:xfrm>
            <a:off x="1217997" y="138996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</p:cSld>
  <p:clrMapOvr>
    <a:masterClrMapping/>
  </p:clrMapOvr>
  <p:transition advTm="79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3856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err="1" smtClean="0"/>
              <a:t>Кузнечно-прессовое</a:t>
            </a:r>
            <a:r>
              <a:rPr lang="ru-RU" b="1" dirty="0" smtClean="0"/>
              <a:t> и заготовительное производство:</a:t>
            </a:r>
            <a:endParaRPr lang="ru-RU" b="1" dirty="0"/>
          </a:p>
        </p:txBody>
      </p:sp>
      <p:pic>
        <p:nvPicPr>
          <p:cNvPr id="7" name="Рисунок 6" descr="Z:\Отдел № 8\Documents\Ярославкина\фото с телефона\IMG_20180221_084925.jpg"/>
          <p:cNvPicPr/>
          <p:nvPr/>
        </p:nvPicPr>
        <p:blipFill>
          <a:blip r:embed="rId6" cstate="print"/>
          <a:srcRect t="20870"/>
          <a:stretch>
            <a:fillRect/>
          </a:stretch>
        </p:blipFill>
        <p:spPr bwMode="auto">
          <a:xfrm>
            <a:off x="901081" y="1550127"/>
            <a:ext cx="3213461" cy="183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Z:\Отдел № 8\Documents\Ярославкина\фото с телефона\IMG_20180221_0849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089" y="3413759"/>
            <a:ext cx="3245191" cy="21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95702" y="5453019"/>
            <a:ext cx="3240869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Электропечь шахтного типа ПШ0 10.50/7И1</a:t>
            </a:r>
            <a:endParaRPr lang="ru-RU" sz="900" b="1" dirty="0" smtClean="0">
              <a:latin typeface="Century Gothic" pitchFamily="34" charset="0"/>
            </a:endParaRPr>
          </a:p>
          <a:p>
            <a:r>
              <a:rPr lang="ru-RU" sz="9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Предназначена для процессов отпуска, старения, снятия напряжений, отжига.</a:t>
            </a:r>
            <a:endParaRPr lang="ru-RU" sz="900" dirty="0" smtClean="0">
              <a:latin typeface="Century Gothic" pitchFamily="34" charset="0"/>
            </a:endParaRPr>
          </a:p>
          <a:p>
            <a:r>
              <a:rPr lang="ru-RU" sz="9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Мощность 234</a:t>
            </a:r>
            <a:r>
              <a:rPr lang="ru-RU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кВт</a:t>
            </a:r>
            <a:endParaRPr lang="ru-RU" sz="900" dirty="0" smtClean="0">
              <a:latin typeface="Century Gothic" pitchFamily="34" charset="0"/>
            </a:endParaRPr>
          </a:p>
          <a:p>
            <a:r>
              <a:rPr lang="ru-RU" sz="9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Напряжение, 380</a:t>
            </a:r>
            <a:r>
              <a:rPr lang="ru-RU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В</a:t>
            </a:r>
            <a:endParaRPr lang="ru-RU" sz="900" dirty="0" smtClean="0">
              <a:latin typeface="Century Gothic" pitchFamily="34" charset="0"/>
            </a:endParaRPr>
          </a:p>
          <a:p>
            <a:r>
              <a:rPr lang="ru-RU" sz="9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Рабочая температура 700 </a:t>
            </a:r>
            <a:r>
              <a:rPr lang="ru-RU" sz="9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С</a:t>
            </a:r>
            <a:r>
              <a:rPr lang="ru-RU" sz="900" baseline="30000" dirty="0" err="1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ο</a:t>
            </a:r>
            <a:endParaRPr lang="ru-RU" sz="900" dirty="0" smtClean="0">
              <a:latin typeface="Century Gothic" pitchFamily="34" charset="0"/>
            </a:endParaRPr>
          </a:p>
          <a:p>
            <a:r>
              <a:rPr lang="ru-RU" sz="9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Размеры рабочего пространства Ø1000х5000</a:t>
            </a:r>
            <a:r>
              <a:rPr lang="ru-RU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Мм</a:t>
            </a:r>
            <a:endParaRPr lang="ru-RU" sz="900" dirty="0" smtClean="0">
              <a:latin typeface="Century Gothic" pitchFamily="34" charset="0"/>
            </a:endParaRPr>
          </a:p>
          <a:p>
            <a:endParaRPr lang="ru-RU" sz="900" dirty="0" smtClean="0">
              <a:latin typeface="Century Gothic" pitchFamily="34" charset="0"/>
            </a:endParaRPr>
          </a:p>
        </p:txBody>
      </p:sp>
      <p:pic>
        <p:nvPicPr>
          <p:cNvPr id="13" name="Рисунок 12" descr="Z:\Отдел № 8\Documents\Ярославкина\фото с телефона\IMG_20180221_08481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43555" y="1922353"/>
            <a:ext cx="3983498" cy="314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 descr="Z:\Отдел № 8\Documents\Ярославкина\фото с телефона\IMG_20180221_08485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6953" y="4500446"/>
            <a:ext cx="3340812" cy="225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285864" y="1322188"/>
            <a:ext cx="3169917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Электропечь шахтного типа ПШЗ 10.50/12И1</a:t>
            </a:r>
          </a:p>
          <a:p>
            <a:r>
              <a:rPr lang="ru-RU" sz="900" dirty="0" smtClean="0">
                <a:latin typeface="Century Gothic" pitchFamily="34" charset="0"/>
              </a:rPr>
              <a:t>Предназначена для нагрева под закалку легированных сталей, обжига длинномерных деталей других видов термической обработки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364кВт</a:t>
            </a:r>
          </a:p>
          <a:p>
            <a:r>
              <a:rPr lang="ru-RU" sz="900" dirty="0" smtClean="0">
                <a:latin typeface="Century Gothic" pitchFamily="34" charset="0"/>
              </a:rPr>
              <a:t>Напряжение, 380 В</a:t>
            </a:r>
          </a:p>
          <a:p>
            <a:r>
              <a:rPr lang="ru-RU" sz="900" dirty="0" smtClean="0">
                <a:latin typeface="Century Gothic" pitchFamily="34" charset="0"/>
              </a:rPr>
              <a:t>Рабочая температура1200Сο</a:t>
            </a:r>
          </a:p>
          <a:p>
            <a:r>
              <a:rPr lang="ru-RU" sz="900" dirty="0" smtClean="0">
                <a:latin typeface="Century Gothic" pitchFamily="34" charset="0"/>
              </a:rPr>
              <a:t>Размеры рабочего пространства,Ø1000х5000  Мм 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gray">
          <a:xfrm>
            <a:off x="1286730" y="179586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0899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3856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err="1" smtClean="0"/>
              <a:t>Кузнечно-прессовое</a:t>
            </a:r>
            <a:r>
              <a:rPr lang="ru-RU" b="1" dirty="0" smtClean="0"/>
              <a:t> и заготовительное производство:</a:t>
            </a:r>
            <a:endParaRPr lang="ru-RU" b="1" dirty="0"/>
          </a:p>
        </p:txBody>
      </p:sp>
      <p:pic>
        <p:nvPicPr>
          <p:cNvPr id="10" name="Рисунок 9" descr="Z:\Отдел № 8\Documents\Ярославкина\фото с телефона\IMG_20180221_0852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607" y="1762508"/>
            <a:ext cx="4139738" cy="310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4966" y="4597299"/>
            <a:ext cx="3439885" cy="13388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Электропечь с выдвижным подом ПВП 25.40.25/11ВПМ</a:t>
            </a:r>
          </a:p>
          <a:p>
            <a:r>
              <a:rPr lang="ru-RU" sz="900" dirty="0" smtClean="0">
                <a:latin typeface="Century Gothic" pitchFamily="34" charset="0"/>
              </a:rPr>
              <a:t>Электропечь предназначена для отжига, нормализации, закалки крупногабаритных, тяжелых деталей.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491кВт</a:t>
            </a:r>
          </a:p>
          <a:p>
            <a:r>
              <a:rPr lang="ru-RU" sz="900" dirty="0" smtClean="0">
                <a:latin typeface="Century Gothic" pitchFamily="34" charset="0"/>
              </a:rPr>
              <a:t>Напряжение 380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В</a:t>
            </a:r>
          </a:p>
          <a:p>
            <a:r>
              <a:rPr lang="ru-RU" sz="900" dirty="0" smtClean="0">
                <a:latin typeface="Century Gothic" pitchFamily="34" charset="0"/>
              </a:rPr>
              <a:t>Рабочая температура 1100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err="1" smtClean="0">
                <a:latin typeface="Century Gothic" pitchFamily="34" charset="0"/>
              </a:rPr>
              <a:t>С</a:t>
            </a:r>
            <a:r>
              <a:rPr lang="ru-RU" sz="900" baseline="30000" dirty="0" err="1" smtClean="0">
                <a:latin typeface="Century Gothic" pitchFamily="34" charset="0"/>
              </a:rPr>
              <a:t>ο</a:t>
            </a:r>
            <a:endParaRPr lang="ru-RU" sz="900" dirty="0" smtClean="0">
              <a:latin typeface="Century Gothic" pitchFamily="34" charset="0"/>
            </a:endParaRPr>
          </a:p>
          <a:p>
            <a:r>
              <a:rPr lang="ru-RU" sz="900" dirty="0" smtClean="0">
                <a:latin typeface="Century Gothic" pitchFamily="34" charset="0"/>
              </a:rPr>
              <a:t>Размеры рабочего пространства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2500х4200х2500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Мм</a:t>
            </a:r>
          </a:p>
          <a:p>
            <a:endParaRPr lang="ru-RU" sz="900" dirty="0">
              <a:latin typeface="Century Gothic" pitchFamily="34" charset="0"/>
            </a:endParaRPr>
          </a:p>
        </p:txBody>
      </p:sp>
      <p:pic>
        <p:nvPicPr>
          <p:cNvPr id="11" name="Рисунок 10" descr="Z:\Отдел № 8\Documents\Ярославкина\фото с телефона\IMG_20180221_0853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5106" y="3029301"/>
            <a:ext cx="2729112" cy="312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 descr="Z:\Отдел № 8\Documents\Ярославкина\фото с телефона\IMG_20180221_085326.jpg"/>
          <p:cNvPicPr/>
          <p:nvPr/>
        </p:nvPicPr>
        <p:blipFill>
          <a:blip r:embed="rId8" cstate="print"/>
          <a:srcRect l="22400"/>
          <a:stretch>
            <a:fillRect/>
          </a:stretch>
        </p:blipFill>
        <p:spPr bwMode="auto">
          <a:xfrm>
            <a:off x="6835911" y="3409660"/>
            <a:ext cx="2146724" cy="312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184421" y="1348279"/>
            <a:ext cx="3439885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Механизированный закалочный комплекс СЭЛТ-3ВУ-3-2500/200</a:t>
            </a:r>
          </a:p>
          <a:p>
            <a:r>
              <a:rPr lang="ru-RU" sz="900" dirty="0" smtClean="0">
                <a:latin typeface="Century Gothic" pitchFamily="34" charset="0"/>
              </a:rPr>
              <a:t>Автоматизированный закалочный комплекс предназначен для термообработки (поверхностной закалки, отпуска) деталей машиностроения. 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246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кВт</a:t>
            </a:r>
          </a:p>
          <a:p>
            <a:r>
              <a:rPr lang="ru-RU" sz="900" dirty="0" smtClean="0">
                <a:latin typeface="Century Gothic" pitchFamily="34" charset="0"/>
              </a:rPr>
              <a:t>Напряжение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380</a:t>
            </a:r>
            <a:r>
              <a:rPr lang="en-US" sz="900" dirty="0" smtClean="0">
                <a:latin typeface="Century Gothic" pitchFamily="34" charset="0"/>
              </a:rPr>
              <a:t> </a:t>
            </a:r>
            <a:r>
              <a:rPr lang="ru-RU" sz="900" dirty="0" smtClean="0">
                <a:latin typeface="Century Gothic" pitchFamily="34" charset="0"/>
              </a:rPr>
              <a:t>В</a:t>
            </a:r>
          </a:p>
          <a:p>
            <a:r>
              <a:rPr lang="ru-RU" sz="900" dirty="0" smtClean="0">
                <a:latin typeface="Century Gothic" pitchFamily="34" charset="0"/>
              </a:rPr>
              <a:t>Размеры обрабатываемых деталей</a:t>
            </a:r>
          </a:p>
          <a:p>
            <a:r>
              <a:rPr lang="ru-RU" sz="900" dirty="0" smtClean="0">
                <a:latin typeface="Century Gothic" pitchFamily="34" charset="0"/>
              </a:rPr>
              <a:t>Мин. Ø=10мм, Макс.Ø=800мм</a:t>
            </a:r>
          </a:p>
          <a:p>
            <a:r>
              <a:rPr lang="ru-RU" sz="900" dirty="0" smtClean="0">
                <a:latin typeface="Century Gothic" pitchFamily="34" charset="0"/>
              </a:rPr>
              <a:t>Мин. длина=60мм, </a:t>
            </a:r>
          </a:p>
          <a:p>
            <a:r>
              <a:rPr lang="ru-RU" sz="900" dirty="0" smtClean="0">
                <a:latin typeface="Century Gothic" pitchFamily="34" charset="0"/>
              </a:rPr>
              <a:t>Макс. длина=2500мм,</a:t>
            </a:r>
          </a:p>
          <a:p>
            <a:r>
              <a:rPr lang="ru-RU" sz="900" dirty="0" smtClean="0">
                <a:latin typeface="Century Gothic" pitchFamily="34" charset="0"/>
              </a:rPr>
              <a:t>Макс. Вес =1500кг.</a:t>
            </a:r>
          </a:p>
        </p:txBody>
      </p:sp>
      <p:sp>
        <p:nvSpPr>
          <p:cNvPr id="13" name="Заголовок 3"/>
          <p:cNvSpPr txBox="1">
            <a:spLocks/>
          </p:cNvSpPr>
          <p:nvPr/>
        </p:nvSpPr>
        <p:spPr bwMode="gray">
          <a:xfrm>
            <a:off x="1238232" y="166026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0899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3856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err="1" smtClean="0"/>
              <a:t>Кузнечно-прессовое</a:t>
            </a:r>
            <a:r>
              <a:rPr lang="ru-RU" b="1" dirty="0" smtClean="0"/>
              <a:t> и заготовительное производство:</a:t>
            </a:r>
            <a:endParaRPr lang="ru-RU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70857" y="4580299"/>
            <a:ext cx="3573331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err="1" smtClean="0">
                <a:latin typeface="Century Gothic" pitchFamily="34" charset="0"/>
              </a:rPr>
              <a:t>Вращатель</a:t>
            </a:r>
            <a:r>
              <a:rPr lang="ru-RU" sz="900" b="1" dirty="0" smtClean="0">
                <a:latin typeface="Century Gothic" pitchFamily="34" charset="0"/>
              </a:rPr>
              <a:t> сварочный универсальный модели ВС-10</a:t>
            </a:r>
          </a:p>
          <a:p>
            <a:r>
              <a:rPr lang="ru-RU" sz="900" dirty="0" err="1" smtClean="0">
                <a:latin typeface="Century Gothic" pitchFamily="34" charset="0"/>
              </a:rPr>
              <a:t>Вращатель</a:t>
            </a:r>
            <a:r>
              <a:rPr lang="ru-RU" sz="900" dirty="0" smtClean="0">
                <a:latin typeface="Century Gothic" pitchFamily="34" charset="0"/>
              </a:rPr>
              <a:t> предназначен для установки изделий в положение, удобное для сварки и их вращения с рабочей плавно регулируемой скоростью при сварке, а также при наплавочных работах.</a:t>
            </a:r>
          </a:p>
          <a:p>
            <a:r>
              <a:rPr lang="ru-RU" sz="900" dirty="0" smtClean="0">
                <a:latin typeface="Century Gothic" pitchFamily="34" charset="0"/>
              </a:rPr>
              <a:t>Наибольшая грузоподъемность 10000 кг </a:t>
            </a:r>
          </a:p>
          <a:p>
            <a:r>
              <a:rPr lang="ru-RU" sz="900" dirty="0" smtClean="0">
                <a:latin typeface="Century Gothic" pitchFamily="34" charset="0"/>
              </a:rPr>
              <a:t>Размер планшайбы 2200×2200 мм </a:t>
            </a:r>
          </a:p>
          <a:p>
            <a:r>
              <a:rPr lang="ru-RU" sz="900" dirty="0" smtClean="0">
                <a:latin typeface="Century Gothic" pitchFamily="34" charset="0"/>
              </a:rPr>
              <a:t>Наибольший угол наклона планшайбы 120 град</a:t>
            </a:r>
          </a:p>
          <a:p>
            <a:r>
              <a:rPr lang="ru-RU" sz="900" dirty="0" smtClean="0">
                <a:latin typeface="Century Gothic" pitchFamily="34" charset="0"/>
              </a:rPr>
              <a:t>Частота вращения планшайбы0,011 ÷ 1,0 об/мин </a:t>
            </a:r>
          </a:p>
          <a:p>
            <a:r>
              <a:rPr lang="ru-RU" sz="900" dirty="0" smtClean="0">
                <a:latin typeface="Century Gothic" pitchFamily="34" charset="0"/>
              </a:rPr>
              <a:t>Привод наклона планшайбы гидравлический</a:t>
            </a:r>
            <a:endParaRPr lang="ru-RU" sz="900" dirty="0">
              <a:latin typeface="Century Gothic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280215" y="1726056"/>
            <a:ext cx="3439885" cy="16158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i="1" dirty="0" smtClean="0">
                <a:latin typeface="Century Gothic" pitchFamily="34" charset="0"/>
              </a:rPr>
              <a:t>Специальный </a:t>
            </a:r>
            <a:r>
              <a:rPr lang="ru-RU" sz="900" b="1" i="1" dirty="0" err="1" smtClean="0">
                <a:latin typeface="Century Gothic" pitchFamily="34" charset="0"/>
              </a:rPr>
              <a:t>позиционер</a:t>
            </a:r>
            <a:r>
              <a:rPr lang="ru-RU" sz="900" b="1" i="1" dirty="0" smtClean="0">
                <a:latin typeface="Century Gothic" pitchFamily="34" charset="0"/>
              </a:rPr>
              <a:t> модели ВР-8Сп</a:t>
            </a:r>
          </a:p>
          <a:p>
            <a:r>
              <a:rPr lang="ru-RU" sz="900" dirty="0" err="1" smtClean="0">
                <a:latin typeface="Century Gothic" pitchFamily="34" charset="0"/>
              </a:rPr>
              <a:t>Позиционер</a:t>
            </a:r>
            <a:r>
              <a:rPr lang="ru-RU" sz="900" dirty="0" smtClean="0">
                <a:latin typeface="Century Gothic" pitchFamily="34" charset="0"/>
              </a:rPr>
              <a:t> предназначен для установки изделий в положение, удобное для сварки и их вращения с рабочей плавно регулируемой скоростью при сварке, а также при наплавочных работах.</a:t>
            </a:r>
          </a:p>
          <a:p>
            <a:r>
              <a:rPr lang="ru-RU" sz="900" dirty="0" smtClean="0">
                <a:latin typeface="Century Gothic" pitchFamily="34" charset="0"/>
              </a:rPr>
              <a:t>Технические характеристики</a:t>
            </a:r>
          </a:p>
          <a:p>
            <a:r>
              <a:rPr lang="ru-RU" sz="900" dirty="0" smtClean="0">
                <a:latin typeface="Century Gothic" pitchFamily="34" charset="0"/>
              </a:rPr>
              <a:t>Наибольшая грузоподъемность 8000 кг</a:t>
            </a:r>
          </a:p>
          <a:p>
            <a:r>
              <a:rPr lang="ru-RU" sz="900" dirty="0" smtClean="0">
                <a:latin typeface="Century Gothic" pitchFamily="34" charset="0"/>
              </a:rPr>
              <a:t>Наибольшие габариты вращаемых изделий (Д×Ш×В), 2800×1800×1250 мм</a:t>
            </a:r>
          </a:p>
          <a:p>
            <a:r>
              <a:rPr lang="ru-RU" sz="900" dirty="0" smtClean="0">
                <a:latin typeface="Century Gothic" pitchFamily="34" charset="0"/>
              </a:rPr>
              <a:t>Частота вращения 0,011 ÷ 0,34 об/мин</a:t>
            </a:r>
          </a:p>
          <a:p>
            <a:r>
              <a:rPr lang="ru-RU" sz="900" dirty="0" smtClean="0">
                <a:latin typeface="Century Gothic" pitchFamily="34" charset="0"/>
              </a:rPr>
              <a:t> Привод вращения электрический</a:t>
            </a:r>
            <a:endParaRPr lang="ru-RU" sz="900" dirty="0">
              <a:latin typeface="Century Gothic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75" y="1330352"/>
            <a:ext cx="4272844" cy="32045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54" y="3551511"/>
            <a:ext cx="4257786" cy="31802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Заголовок 3"/>
          <p:cNvSpPr txBox="1">
            <a:spLocks/>
          </p:cNvSpPr>
          <p:nvPr/>
        </p:nvSpPr>
        <p:spPr bwMode="gray">
          <a:xfrm>
            <a:off x="1351197" y="157734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0899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4828" y="1297576"/>
            <a:ext cx="7151194" cy="536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3856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05395" y="4411176"/>
            <a:ext cx="3573331" cy="24468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/>
              <a:t>Балансировочный станок серии ВТ-3 000</a:t>
            </a:r>
          </a:p>
          <a:p>
            <a:r>
              <a:rPr lang="ru-RU" sz="900" dirty="0" err="1" smtClean="0">
                <a:latin typeface="Century Gothic" pitchFamily="34" charset="0"/>
              </a:rPr>
              <a:t>Дорезонансные</a:t>
            </a:r>
            <a:r>
              <a:rPr lang="ru-RU" sz="900" dirty="0" smtClean="0">
                <a:latin typeface="Century Gothic" pitchFamily="34" charset="0"/>
              </a:rPr>
              <a:t> балансировочные станки с жесткими опорами для высокоточной балансировки роторов конструктивные особенности которых предусматривают балансировку на </a:t>
            </a:r>
            <a:r>
              <a:rPr lang="ru-RU" sz="900" dirty="0" err="1" smtClean="0">
                <a:latin typeface="Century Gothic" pitchFamily="34" charset="0"/>
              </a:rPr>
              <a:t>дорезонансных</a:t>
            </a:r>
            <a:r>
              <a:rPr lang="ru-RU" sz="900" dirty="0" smtClean="0">
                <a:latin typeface="Century Gothic" pitchFamily="34" charset="0"/>
              </a:rPr>
              <a:t> балансировочных станках.</a:t>
            </a:r>
          </a:p>
          <a:p>
            <a:r>
              <a:rPr lang="ru-RU" sz="900" dirty="0" smtClean="0">
                <a:latin typeface="Century Gothic" pitchFamily="34" charset="0"/>
              </a:rPr>
              <a:t>Грузоподъемность, кг  -  3000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ротора, мм – 2000</a:t>
            </a:r>
          </a:p>
          <a:p>
            <a:r>
              <a:rPr lang="ru-RU" sz="900" dirty="0" smtClean="0">
                <a:latin typeface="Century Gothic" pitchFamily="34" charset="0"/>
              </a:rPr>
              <a:t>Расстояние между опорами, мм – 50-2700</a:t>
            </a:r>
          </a:p>
          <a:p>
            <a:r>
              <a:rPr lang="ru-RU" sz="900" dirty="0" smtClean="0">
                <a:latin typeface="Century Gothic" pitchFamily="34" charset="0"/>
              </a:rPr>
              <a:t>Диаметр опорных шеек ротора, мм – 15-290</a:t>
            </a:r>
          </a:p>
          <a:p>
            <a:r>
              <a:rPr lang="ru-RU" sz="900" dirty="0" smtClean="0">
                <a:latin typeface="Century Gothic" pitchFamily="34" charset="0"/>
              </a:rPr>
              <a:t>Минимально достижимый остаточный удельный дисбаланс, г мм/кг – 0,1</a:t>
            </a:r>
          </a:p>
          <a:p>
            <a:r>
              <a:rPr lang="ru-RU" sz="900" dirty="0" smtClean="0">
                <a:latin typeface="Century Gothic" pitchFamily="34" charset="0"/>
              </a:rPr>
              <a:t>Приборное оснащение – Измерительно-управляющий комплекс САПФИР -3 с сенсорным управлением</a:t>
            </a:r>
          </a:p>
          <a:p>
            <a:r>
              <a:rPr lang="ru-RU" sz="900" dirty="0" smtClean="0">
                <a:latin typeface="Century Gothic" pitchFamily="34" charset="0"/>
              </a:rPr>
              <a:t>Длина основания, мм - 3000</a:t>
            </a:r>
          </a:p>
          <a:p>
            <a:endParaRPr lang="ru-RU" sz="900" b="1" dirty="0" smtClean="0"/>
          </a:p>
          <a:p>
            <a:endParaRPr lang="ru-RU" sz="900" b="1" dirty="0" smtClean="0">
              <a:latin typeface="Century Gothic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gray">
          <a:xfrm>
            <a:off x="1044803" y="956175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Парк станочного </a:t>
            </a:r>
            <a:r>
              <a:rPr lang="ru-RU" b="1" dirty="0" smtClean="0"/>
              <a:t>оборудования:</a:t>
            </a:r>
            <a:endParaRPr lang="ru-RU" b="1" dirty="0"/>
          </a:p>
        </p:txBody>
      </p:sp>
      <p:sp>
        <p:nvSpPr>
          <p:cNvPr id="7" name="Заголовок 3"/>
          <p:cNvSpPr txBox="1">
            <a:spLocks/>
          </p:cNvSpPr>
          <p:nvPr/>
        </p:nvSpPr>
        <p:spPr bwMode="gray">
          <a:xfrm>
            <a:off x="1341296" y="162508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0899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3856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smtClean="0"/>
              <a:t>Лабораторное оборудование для рентгеноскопии: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 l="3605" r="10525"/>
          <a:stretch>
            <a:fillRect/>
          </a:stretch>
        </p:blipFill>
        <p:spPr bwMode="auto">
          <a:xfrm>
            <a:off x="3359205" y="1329023"/>
            <a:ext cx="3900159" cy="255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596" y="1391322"/>
            <a:ext cx="2426838" cy="431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8335" y="4684084"/>
            <a:ext cx="3473997" cy="195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/>
          <a:srcRect t="26477" r="1859" b="4220"/>
          <a:stretch>
            <a:fillRect/>
          </a:stretch>
        </p:blipFill>
        <p:spPr bwMode="auto">
          <a:xfrm>
            <a:off x="6567653" y="3550536"/>
            <a:ext cx="2471844" cy="310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825882" y="3985482"/>
            <a:ext cx="2718353" cy="18928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Рентгеновский аппарат для промышленной рентгеноскопии «Экстравольт-500» в составе универсального комплекс радиографического контроля «</a:t>
            </a:r>
            <a:r>
              <a:rPr lang="en-US" sz="900" b="1" dirty="0" smtClean="0">
                <a:latin typeface="Century Gothic" pitchFamily="34" charset="0"/>
              </a:rPr>
              <a:t>FILIN</a:t>
            </a:r>
            <a:r>
              <a:rPr lang="ru-RU" sz="900" b="1" dirty="0" smtClean="0">
                <a:latin typeface="Century Gothic" pitchFamily="34" charset="0"/>
              </a:rPr>
              <a:t>-352»</a:t>
            </a:r>
          </a:p>
          <a:p>
            <a:r>
              <a:rPr lang="ru-RU" sz="900" dirty="0" smtClean="0">
                <a:latin typeface="Century Gothic" pitchFamily="34" charset="0"/>
              </a:rPr>
              <a:t>Предназначен для проведения анализа промышленных изделий методом рентгеновской дефектоскопии.</a:t>
            </a:r>
          </a:p>
          <a:p>
            <a:r>
              <a:rPr lang="ru-RU" sz="900" dirty="0" smtClean="0">
                <a:latin typeface="Century Gothic" pitchFamily="34" charset="0"/>
              </a:rPr>
              <a:t>Рабочий выходной анодный ток генератора от 0,5 до 50 мА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выходная мощность 4500 Вт</a:t>
            </a:r>
          </a:p>
          <a:p>
            <a:r>
              <a:rPr lang="ru-RU" sz="900" dirty="0" smtClean="0">
                <a:latin typeface="Century Gothic" pitchFamily="34" charset="0"/>
              </a:rPr>
              <a:t>Минимальное время экспозиции 10 секунд.</a:t>
            </a:r>
            <a:endParaRPr lang="ru-RU" sz="900" dirty="0">
              <a:latin typeface="Century Gothic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914606" y="2915331"/>
            <a:ext cx="2229394" cy="7848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Пульт управления рентгеновским аппаратом «Экстравольт-500» в составе универсального комплекс радиографического контроля «</a:t>
            </a:r>
            <a:r>
              <a:rPr lang="en-US" sz="900" b="1" dirty="0" smtClean="0">
                <a:latin typeface="Century Gothic" pitchFamily="34" charset="0"/>
              </a:rPr>
              <a:t>FILIN</a:t>
            </a:r>
            <a:r>
              <a:rPr lang="ru-RU" sz="900" b="1" dirty="0" smtClean="0">
                <a:latin typeface="Century Gothic" pitchFamily="34" charset="0"/>
              </a:rPr>
              <a:t>-352»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gray">
          <a:xfrm>
            <a:off x="1267762" y="175181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0899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>
              <a:solidFill>
                <a:srgbClr val="E31937"/>
              </a:solidFill>
            </a:endParaRPr>
          </a:p>
        </p:txBody>
      </p:sp>
      <p:sp>
        <p:nvSpPr>
          <p:cNvPr id="69635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8" name="Title 3" descr="Text Box: Title"/>
          <p:cNvSpPr>
            <a:spLocks noGrp="1"/>
          </p:cNvSpPr>
          <p:nvPr>
            <p:ph type="title" idx="4294967295"/>
          </p:nvPr>
        </p:nvSpPr>
        <p:spPr>
          <a:xfrm>
            <a:off x="1026840" y="793087"/>
            <a:ext cx="6469063" cy="322002"/>
          </a:xfrm>
        </p:spPr>
        <p:txBody>
          <a:bodyPr tIns="72000"/>
          <a:lstStyle/>
          <a:p>
            <a:pPr>
              <a:lnSpc>
                <a:spcPct val="90000"/>
              </a:lnSpc>
            </a:pPr>
            <a:r>
              <a:rPr lang="ru-RU" sz="1800" dirty="0" smtClean="0"/>
              <a:t>Лабораторные исследования и контроль:</a:t>
            </a:r>
          </a:p>
        </p:txBody>
      </p:sp>
      <p:pic>
        <p:nvPicPr>
          <p:cNvPr id="179202" name="Picture 2" descr="http://www.hms-livgidromash.ru/upload/medialibrary/2b0/komplekt_dlya_vizualnogo_i_izmeritelnogo_kontrol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315" y="1302568"/>
            <a:ext cx="3592108" cy="24856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098766" y="3409864"/>
            <a:ext cx="2743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Комплект для визуального и измерительного контроля</a:t>
            </a:r>
            <a:endParaRPr lang="ru-RU" sz="900" dirty="0">
              <a:latin typeface="Century Gothic" pitchFamily="34" charset="0"/>
            </a:endParaRPr>
          </a:p>
        </p:txBody>
      </p:sp>
      <p:pic>
        <p:nvPicPr>
          <p:cNvPr id="179204" name="Picture 4" descr="http://www.hms-livgidromash.ru/upload/medialibrary/3b0/ultrazvukovoy_defektosk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2811" y="1236617"/>
            <a:ext cx="3630142" cy="25254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518366" y="3509593"/>
            <a:ext cx="1955074" cy="2308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Ультразвуковой дефектоскоп</a:t>
            </a:r>
            <a:endParaRPr lang="ru-RU" sz="900" dirty="0">
              <a:latin typeface="Century Gothic" pitchFamily="34" charset="0"/>
            </a:endParaRPr>
          </a:p>
        </p:txBody>
      </p:sp>
      <p:pic>
        <p:nvPicPr>
          <p:cNvPr id="179206" name="Picture 6" descr="http://www.hms-livgidromash.ru/upload/medialibrary/9ec/ispytatelnaya-mashina-_inspekt-250_-dlya-mekh.-ispytani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8371" y="3881216"/>
            <a:ext cx="3556840" cy="26676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132114" y="3871418"/>
            <a:ext cx="195507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Испытательная машина для мех испытаний</a:t>
            </a:r>
            <a:endParaRPr lang="ru-RU" sz="900" dirty="0">
              <a:latin typeface="Century Gothic" pitchFamily="34" charset="0"/>
            </a:endParaRPr>
          </a:p>
        </p:txBody>
      </p:sp>
      <p:pic>
        <p:nvPicPr>
          <p:cNvPr id="179210" name="Picture 10" descr="http://www.hms-livgidromash.ru/upload/medialibrary/359/mikroskop-axio-lab.-a1-mat-i-kompleks-programmno_-apparatnyy-analiza-mikrostruktury-poverkhnosti-thixome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1004" y="3871334"/>
            <a:ext cx="3732577" cy="27994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435633" y="3881384"/>
            <a:ext cx="1955074" cy="7848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Микроскоп </a:t>
            </a:r>
            <a:r>
              <a:rPr lang="en-US" sz="900" b="1" dirty="0" err="1" smtClean="0">
                <a:latin typeface="Century Gothic" pitchFamily="34" charset="0"/>
              </a:rPr>
              <a:t>Axio</a:t>
            </a:r>
            <a:r>
              <a:rPr lang="en-US" sz="900" b="1" dirty="0" smtClean="0">
                <a:latin typeface="Century Gothic" pitchFamily="34" charset="0"/>
              </a:rPr>
              <a:t> LA6 A1 MAT </a:t>
            </a:r>
            <a:r>
              <a:rPr lang="ru-RU" sz="900" b="1" dirty="0" smtClean="0">
                <a:latin typeface="Century Gothic" pitchFamily="34" charset="0"/>
              </a:rPr>
              <a:t>и комплекс программно-аппаратного анализа микроструктуры поверхности </a:t>
            </a:r>
            <a:r>
              <a:rPr lang="en-US" sz="900" b="1" dirty="0" err="1" smtClean="0">
                <a:latin typeface="Century Gothic" pitchFamily="34" charset="0"/>
              </a:rPr>
              <a:t>Thixomet</a:t>
            </a:r>
            <a:endParaRPr lang="ru-RU" sz="900" dirty="0">
              <a:latin typeface="Century Gothic" pitchFamily="34" charset="0"/>
            </a:endParaRPr>
          </a:p>
        </p:txBody>
      </p:sp>
      <p:sp>
        <p:nvSpPr>
          <p:cNvPr id="15" name="Заголовок 3"/>
          <p:cNvSpPr txBox="1">
            <a:spLocks/>
          </p:cNvSpPr>
          <p:nvPr/>
        </p:nvSpPr>
        <p:spPr bwMode="gray">
          <a:xfrm>
            <a:off x="1272073" y="196208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</p:cSld>
  <p:clrMapOvr>
    <a:masterClrMapping/>
  </p:clrMapOvr>
  <p:transition advTm="70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507" name="Object 475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2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508" name="Rectangle 6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>
                <a:schemeClr val="bg1"/>
              </a:buClr>
            </a:pPr>
            <a:endParaRPr lang="ru-RU" altLang="ru-RU" sz="600">
              <a:sym typeface="Arial" charset="0"/>
            </a:endParaRPr>
          </a:p>
        </p:txBody>
      </p:sp>
      <p:sp>
        <p:nvSpPr>
          <p:cNvPr id="44509" name="Content Placeholder 2" descr="&lt;tags&gt;&lt;tag n=&quot;Linked&quot; v=&quot;True&quot; /&gt;&lt;/tags&gt;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820738" y="1122363"/>
            <a:ext cx="7694612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108000" rIns="72000"/>
          <a:lstStyle>
            <a:lvl1pPr marL="177800" indent="-177800" defTabSz="728663"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tabLst>
                <a:tab pos="428625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500"/>
              </a:spcAft>
              <a:buClr>
                <a:srgbClr val="E31834"/>
              </a:buClr>
              <a:buSzPct val="70000"/>
              <a:buFont typeface="Wingdings" pitchFamily="2" charset="2"/>
              <a:buChar char="n"/>
            </a:pPr>
            <a:r>
              <a:rPr lang="ru-RU" altLang="ru-RU" sz="1400" dirty="0" smtClean="0"/>
              <a:t>Более 70 </a:t>
            </a:r>
            <a:r>
              <a:rPr lang="ru-RU" altLang="ru-RU" sz="1400" dirty="0"/>
              <a:t>лет является одним из крупнейших на территории России производителей насосного оборудования.  </a:t>
            </a:r>
          </a:p>
          <a:p>
            <a:pPr>
              <a:lnSpc>
                <a:spcPct val="90000"/>
              </a:lnSpc>
              <a:spcAft>
                <a:spcPts val="500"/>
              </a:spcAft>
              <a:buClr>
                <a:srgbClr val="E31834"/>
              </a:buClr>
              <a:buSzPct val="70000"/>
              <a:buFont typeface="Wingdings" pitchFamily="2" charset="2"/>
              <a:buChar char="n"/>
            </a:pPr>
            <a:r>
              <a:rPr lang="ru-RU" altLang="ru-RU" sz="1400" dirty="0"/>
              <a:t>Предприятие производит более 1000 типоразмеров промышленных и бытовых насосов.</a:t>
            </a:r>
          </a:p>
          <a:p>
            <a:pPr>
              <a:lnSpc>
                <a:spcPct val="90000"/>
              </a:lnSpc>
              <a:spcAft>
                <a:spcPts val="500"/>
              </a:spcAft>
              <a:buClr>
                <a:srgbClr val="E31834"/>
              </a:buClr>
              <a:buSzPct val="70000"/>
              <a:buFont typeface="Wingdings" pitchFamily="2" charset="2"/>
              <a:buChar char="n"/>
            </a:pPr>
            <a:r>
              <a:rPr lang="ru-RU" altLang="ru-RU" sz="1400" dirty="0"/>
              <a:t>География поставок охватывает большинство регионов России и более чем </a:t>
            </a:r>
            <a:r>
              <a:rPr lang="ru-RU" altLang="ru-RU" sz="1400" dirty="0" smtClean="0"/>
              <a:t>50 </a:t>
            </a:r>
            <a:r>
              <a:rPr lang="ru-RU" altLang="ru-RU" sz="1400" dirty="0"/>
              <a:t>стран </a:t>
            </a:r>
            <a:r>
              <a:rPr lang="ru-RU" altLang="ru-RU" sz="1400" dirty="0" smtClean="0"/>
              <a:t>дальнего и ближнего зарубежья. </a:t>
            </a:r>
            <a:endParaRPr lang="ru-RU" altLang="ru-RU" sz="1400" dirty="0"/>
          </a:p>
          <a:p>
            <a:pPr>
              <a:lnSpc>
                <a:spcPct val="90000"/>
              </a:lnSpc>
              <a:spcAft>
                <a:spcPts val="500"/>
              </a:spcAft>
              <a:buClr>
                <a:srgbClr val="E31834"/>
              </a:buClr>
              <a:buSzPct val="70000"/>
              <a:buFont typeface="Wingdings" pitchFamily="2" charset="2"/>
              <a:buChar char="n"/>
            </a:pPr>
            <a:r>
              <a:rPr lang="ru-RU" altLang="ru-RU" sz="1400" dirty="0"/>
              <a:t>Мощная производственная база, активная инновационная деятельность, качество и надежность  выпускаемого оборудования, развитая сервисная сеть позволили нам занять одну из лидирующих позиций в области отечественного </a:t>
            </a:r>
            <a:r>
              <a:rPr lang="ru-RU" altLang="ru-RU" sz="1400" dirty="0" err="1"/>
              <a:t>насосостроения</a:t>
            </a:r>
            <a:r>
              <a:rPr lang="ru-RU" altLang="ru-RU" sz="1400" dirty="0"/>
              <a:t>. </a:t>
            </a:r>
          </a:p>
          <a:p>
            <a:pPr>
              <a:lnSpc>
                <a:spcPct val="90000"/>
              </a:lnSpc>
              <a:spcAft>
                <a:spcPts val="500"/>
              </a:spcAft>
              <a:buClr>
                <a:srgbClr val="E31834"/>
              </a:buClr>
              <a:buSzPct val="70000"/>
              <a:buFont typeface="Wingdings" pitchFamily="2" charset="2"/>
              <a:buChar char="n"/>
            </a:pPr>
            <a:r>
              <a:rPr lang="ru-RU" altLang="ru-RU" sz="1400" dirty="0"/>
              <a:t>С 2003 года </a:t>
            </a:r>
            <a:r>
              <a:rPr lang="ru-RU" altLang="ru-RU" sz="1400" dirty="0" smtClean="0"/>
              <a:t>предприятие</a:t>
            </a:r>
            <a:r>
              <a:rPr lang="ru-RU" altLang="ru-RU" sz="1400" dirty="0"/>
              <a:t>  входит в структуру крупного машиностроительного и инжинирингового холдинга  АО "Группа ГМС". </a:t>
            </a:r>
            <a:br>
              <a:rPr lang="ru-RU" altLang="ru-RU" sz="1400" dirty="0"/>
            </a:br>
            <a:r>
              <a:rPr lang="ru-RU" altLang="ru-RU" b="1" i="1" dirty="0"/>
              <a:t/>
            </a:r>
            <a:br>
              <a:rPr lang="ru-RU" altLang="ru-RU" b="1" i="1" dirty="0"/>
            </a:br>
            <a:endParaRPr lang="en-GB" altLang="ru-RU" sz="1000" dirty="0">
              <a:ea typeface="MS PGothic" charset="-128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839788" y="720725"/>
            <a:ext cx="281781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36000" bIns="46800"/>
          <a:lstStyle/>
          <a:p>
            <a:pPr defTabSz="7286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srgbClr val="E31937"/>
                </a:solidFill>
                <a:latin typeface="+mj-lt"/>
                <a:cs typeface="+mn-cs"/>
              </a:rPr>
              <a:t>Общие сведения</a:t>
            </a:r>
            <a:endParaRPr lang="en-US" sz="1100" kern="0" dirty="0">
              <a:solidFill>
                <a:srgbClr val="E31937"/>
              </a:solidFill>
              <a:latin typeface="+mj-lt"/>
              <a:cs typeface="+mn-cs"/>
            </a:endParaRPr>
          </a:p>
        </p:txBody>
      </p:sp>
      <p:cxnSp>
        <p:nvCxnSpPr>
          <p:cNvPr id="44511" name="Straight Connector 70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820738" y="1084263"/>
            <a:ext cx="7773987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512" name="Straight Connector 70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>
            <a:off x="820738" y="3675063"/>
            <a:ext cx="7773987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513" name="Title 4" descr="Text Box: Title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1301750" y="190500"/>
            <a:ext cx="6469063" cy="319088"/>
          </a:xfrm>
        </p:spPr>
        <p:txBody>
          <a:bodyPr/>
          <a:lstStyle/>
          <a:p>
            <a:r>
              <a:rPr lang="ru-RU" altLang="ru-RU" smtClean="0"/>
              <a:t>Общая информация о АО «ГМС Ливгидромаш»</a:t>
            </a:r>
          </a:p>
        </p:txBody>
      </p:sp>
      <p:sp>
        <p:nvSpPr>
          <p:cNvPr id="44514" name="Rectangle 7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835900" y="1346200"/>
            <a:ext cx="8429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chemeClr val="bg1"/>
              </a:buClr>
            </a:pPr>
            <a:endParaRPr lang="ru-RU" altLang="ru-RU" sz="800">
              <a:sym typeface="Arial" charset="0"/>
            </a:endParaRPr>
          </a:p>
        </p:txBody>
      </p:sp>
      <p:sp>
        <p:nvSpPr>
          <p:cNvPr id="44515" name="Rectangle 74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8020050" y="2101850"/>
            <a:ext cx="1762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4288" tIns="0" rIns="14288" bIns="0" anchor="ctr"/>
          <a:lstStyle>
            <a:lvl1pPr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>
                <a:schemeClr val="bg1"/>
              </a:buClr>
            </a:pPr>
            <a:fld id="{839ADD2B-6887-47EB-804E-905592006741}" type="datetime'''6''''''''''''''''''''''%'''''''''''''">
              <a:rPr lang="en-US" altLang="ru-RU" sz="800" b="1">
                <a:solidFill>
                  <a:schemeClr val="bg1"/>
                </a:solidFill>
              </a:rPr>
              <a:pPr algn="ctr">
                <a:buClr>
                  <a:schemeClr val="bg1"/>
                </a:buClr>
              </a:pPr>
              <a:t>6%</a:t>
            </a:fld>
            <a:endParaRPr lang="ru-RU" altLang="ru-RU" sz="800" b="1">
              <a:solidFill>
                <a:schemeClr val="bg1"/>
              </a:solidFill>
              <a:sym typeface="Arial" charset="0"/>
            </a:endParaRPr>
          </a:p>
        </p:txBody>
      </p:sp>
      <p:sp>
        <p:nvSpPr>
          <p:cNvPr id="44516" name="Rectangle 76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8005763" y="2422525"/>
            <a:ext cx="2333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4288" tIns="0" rIns="14288" bIns="0" anchor="ctr"/>
          <a:lstStyle>
            <a:lvl1pPr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>
                <a:schemeClr val="bg1"/>
              </a:buClr>
            </a:pPr>
            <a:fld id="{5629EC4A-9FFF-424B-BFA8-E89E11D96862}" type="datetime'''''''''''''''''''''1''''''''''''''''''2''%'''''''''''''">
              <a:rPr lang="en-US" altLang="ru-RU" sz="800" b="1">
                <a:solidFill>
                  <a:schemeClr val="bg1"/>
                </a:solidFill>
              </a:rPr>
              <a:pPr algn="ctr">
                <a:buClr>
                  <a:schemeClr val="bg1"/>
                </a:buClr>
              </a:pPr>
              <a:t>12%</a:t>
            </a:fld>
            <a:endParaRPr lang="ru-RU" altLang="ru-RU" sz="800" b="1">
              <a:solidFill>
                <a:schemeClr val="bg1"/>
              </a:solidFill>
              <a:sym typeface="Arial" charset="0"/>
            </a:endParaRPr>
          </a:p>
        </p:txBody>
      </p:sp>
      <p:sp>
        <p:nvSpPr>
          <p:cNvPr id="44517" name="Rectangle 90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7905750" y="2722563"/>
            <a:ext cx="17621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4288" tIns="0" rIns="14288" bIns="0" anchor="ctr"/>
          <a:lstStyle>
            <a:lvl1pPr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>
                <a:schemeClr val="bg1"/>
              </a:buClr>
            </a:pPr>
            <a:fld id="{D99B6669-5EF7-495C-9B23-B6F0A938F8D9}" type="datetime'''''''''''''''6''''''''''''''''''''''''''''''''''''%'''''">
              <a:rPr lang="en-US" altLang="ru-RU" sz="800" b="1">
                <a:solidFill>
                  <a:schemeClr val="bg1"/>
                </a:solidFill>
              </a:rPr>
              <a:pPr algn="ctr">
                <a:buClr>
                  <a:schemeClr val="bg1"/>
                </a:buClr>
              </a:pPr>
              <a:t>6%</a:t>
            </a:fld>
            <a:endParaRPr lang="ru-RU" altLang="ru-RU" sz="800" b="1">
              <a:solidFill>
                <a:schemeClr val="bg1"/>
              </a:solidFill>
              <a:sym typeface="Arial" charset="0"/>
            </a:endParaRPr>
          </a:p>
        </p:txBody>
      </p:sp>
      <p:sp>
        <p:nvSpPr>
          <p:cNvPr id="44518" name="Rectangle 85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975475" y="1993900"/>
            <a:ext cx="23336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4288" tIns="0" rIns="14288" bIns="0" anchor="ctr"/>
          <a:lstStyle>
            <a:lvl1pPr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>
                <a:schemeClr val="bg1"/>
              </a:buClr>
            </a:pPr>
            <a:fld id="{558332F4-CA8D-4735-8653-847DEDBA6C0D}" type="datetime'''''''1''''''''''''3''''''''%'''''''''">
              <a:rPr lang="en-US" altLang="ru-RU" sz="800" b="1">
                <a:solidFill>
                  <a:schemeClr val="bg1"/>
                </a:solidFill>
              </a:rPr>
              <a:pPr algn="ctr">
                <a:buClr>
                  <a:schemeClr val="bg1"/>
                </a:buClr>
              </a:pPr>
              <a:t>13%</a:t>
            </a:fld>
            <a:endParaRPr lang="ru-RU" altLang="ru-RU" sz="800" b="1">
              <a:solidFill>
                <a:schemeClr val="bg1"/>
              </a:solidFill>
              <a:sym typeface="Arial" charset="0"/>
            </a:endParaRPr>
          </a:p>
        </p:txBody>
      </p:sp>
      <p:sp>
        <p:nvSpPr>
          <p:cNvPr id="44519" name="Rectangle 2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446713" y="3455988"/>
            <a:ext cx="9461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chemeClr val="bg1"/>
              </a:buClr>
            </a:pPr>
            <a:endParaRPr lang="ru-RU" altLang="ru-RU" sz="10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44520" name="Rectangle 22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87813" y="3455988"/>
            <a:ext cx="1027112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7286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7286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chemeClr val="bg1"/>
              </a:buClr>
            </a:pPr>
            <a:endParaRPr lang="ru-RU" altLang="ru-RU" sz="100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44521" name="Rectangle 547"/>
          <p:cNvSpPr>
            <a:spLocks noChangeArrowheads="1"/>
          </p:cNvSpPr>
          <p:nvPr/>
        </p:nvSpPr>
        <p:spPr bwMode="auto">
          <a:xfrm>
            <a:off x="866775" y="5151438"/>
            <a:ext cx="73136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2" name="Content Placeholder 2" descr="&lt;tags&gt;&lt;tag n=&quot;Linked&quot; v=&quot;True&quot; /&gt;&lt;/tags&gt;"/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955675" y="3700463"/>
            <a:ext cx="7694613" cy="2185987"/>
          </a:xfrm>
          <a:prstGeom prst="rect">
            <a:avLst/>
          </a:prstGeom>
          <a:ln w="6350"/>
        </p:spPr>
        <p:txBody>
          <a:bodyPr lIns="72000" tIns="108000" rIns="72000"/>
          <a:lstStyle/>
          <a:p>
            <a:pPr marL="177800" indent="-177800" defTabSz="728663">
              <a:tabLst>
                <a:tab pos="4286250" algn="l"/>
              </a:tabLst>
              <a:defRPr/>
            </a:pPr>
            <a:r>
              <a:rPr lang="ru-RU" b="1" i="1">
                <a:solidFill>
                  <a:srgbClr val="E31937"/>
                </a:solidFill>
              </a:rPr>
              <a:t/>
            </a:r>
            <a:br>
              <a:rPr lang="ru-RU" b="1" i="1">
                <a:solidFill>
                  <a:srgbClr val="E31937"/>
                </a:solidFill>
              </a:rPr>
            </a:br>
            <a:endParaRPr lang="en-GB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523" name="Picture 492" descr="проходная Ливгидромаш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3633788"/>
            <a:ext cx="4370388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023590"/>
      </p:ext>
    </p:extLst>
  </p:cSld>
  <p:clrMapOvr>
    <a:masterClrMapping/>
  </p:clrMapOvr>
  <p:transition advTm="607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3856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9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79488" y="6008800"/>
            <a:ext cx="82575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Стенд для испытаний </a:t>
            </a:r>
            <a:r>
              <a:rPr lang="ru-RU" sz="1400" b="1" dirty="0" smtClean="0"/>
              <a:t>вертикальных нефтяных насосных </a:t>
            </a:r>
            <a:r>
              <a:rPr lang="ru-RU" sz="1400" b="1" dirty="0"/>
              <a:t>агрегатов</a:t>
            </a:r>
          </a:p>
        </p:txBody>
      </p:sp>
      <p:pic>
        <p:nvPicPr>
          <p:cNvPr id="82970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43" y="1583325"/>
            <a:ext cx="2582834" cy="388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71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41" y="1583325"/>
            <a:ext cx="5217730" cy="317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01674" y="190500"/>
            <a:ext cx="6469139" cy="820600"/>
          </a:xfrm>
        </p:spPr>
        <p:txBody>
          <a:bodyPr/>
          <a:lstStyle/>
          <a:p>
            <a:r>
              <a:rPr lang="ru-RU" altLang="ru-RU" dirty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dirty="0" err="1">
                <a:solidFill>
                  <a:srgbClr val="FF0000"/>
                </a:solidFill>
              </a:rPr>
              <a:t>Ливгидромаш</a:t>
            </a:r>
            <a:r>
              <a:rPr lang="ru-RU" altLang="ru-RU" dirty="0">
                <a:solidFill>
                  <a:srgbClr val="FF0000"/>
                </a:solidFill>
              </a:rPr>
              <a:t>»</a:t>
            </a:r>
            <a:br>
              <a:rPr lang="ru-RU" alt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smtClean="0"/>
              <a:t>Испытательные мощности предприятия: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899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6"/>
          <p:cNvSpPr txBox="1">
            <a:spLocks noChangeArrowheads="1"/>
          </p:cNvSpPr>
          <p:nvPr/>
        </p:nvSpPr>
        <p:spPr bwMode="gray">
          <a:xfrm>
            <a:off x="827088" y="781979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>
              <a:solidFill>
                <a:srgbClr val="E31937"/>
              </a:solidFill>
            </a:endParaRPr>
          </a:p>
        </p:txBody>
      </p:sp>
      <p:sp>
        <p:nvSpPr>
          <p:cNvPr id="69635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pic>
        <p:nvPicPr>
          <p:cNvPr id="126978" name="Picture 2" descr="Z:\Обменник\Для отдела №11\АУДИТ_НОВАТЭК\ОТТДЕЛ_10\Стенд для испытаний вертикальных нефтяных насосных агрегатов\Ичспытательный стенд для динамических  насосов и агрегатов на их основе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262371" y="1217613"/>
            <a:ext cx="4171767" cy="31288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6979" name="Picture 3" descr="Z:\Обменник\Для отдела №11\АУДИТ_НОВАТЭК\ОТТДЕЛ_10\Стенд для испытаний вертикальных нефтяных насосных агрегатов\IMG_20170624_08315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558785" y="4331353"/>
            <a:ext cx="2256214" cy="245459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6980" name="Picture 4" descr="Z:\Обменник\Для отдела №11\АУДИТ_НОВАТЭК\ОТТДЕЛ_10\Стенд для испытаний вертикальных нефтяных насосных агрегатов\IMG_20171123_153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0650" y="1217613"/>
            <a:ext cx="3012081" cy="538523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999671" y="4713792"/>
            <a:ext cx="2428486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 smtClean="0"/>
              <a:t>Максимально измеряемый  расход перекачиваемой среды до 7100 м3/ч, максимальное давление в напорном трубопроводе до 6,18 МПа</a:t>
            </a:r>
            <a:endParaRPr lang="ru-RU" sz="1400" dirty="0"/>
          </a:p>
        </p:txBody>
      </p:sp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1289967" y="173915"/>
            <a:ext cx="6469139" cy="571301"/>
          </a:xfrm>
        </p:spPr>
        <p:txBody>
          <a:bodyPr/>
          <a:lstStyle/>
          <a:p>
            <a:r>
              <a:rPr lang="ru-RU" altLang="ru-RU" dirty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dirty="0" err="1">
                <a:solidFill>
                  <a:srgbClr val="FF0000"/>
                </a:solidFill>
              </a:rPr>
              <a:t>Ливгидромаш</a:t>
            </a:r>
            <a:r>
              <a:rPr lang="ru-RU" altLang="ru-RU" dirty="0">
                <a:solidFill>
                  <a:srgbClr val="FF0000"/>
                </a:solidFill>
              </a:rPr>
              <a:t>»</a:t>
            </a:r>
            <a:endParaRPr lang="ru-RU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991722" y="871325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smtClean="0"/>
              <a:t>Испытательные мощности предприятия:</a:t>
            </a:r>
            <a:endParaRPr lang="ru-RU" b="1" dirty="0"/>
          </a:p>
        </p:txBody>
      </p:sp>
    </p:spTree>
  </p:cSld>
  <p:clrMapOvr>
    <a:masterClrMapping/>
  </p:clrMapOvr>
  <p:transition advTm="70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3615125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8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90" y="1323846"/>
            <a:ext cx="3829793" cy="372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44" y="1323846"/>
            <a:ext cx="4029792" cy="372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01674" y="190500"/>
            <a:ext cx="6469139" cy="571301"/>
          </a:xfrm>
        </p:spPr>
        <p:txBody>
          <a:bodyPr/>
          <a:lstStyle/>
          <a:p>
            <a:r>
              <a:rPr lang="ru-RU" altLang="ru-RU" dirty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dirty="0" err="1">
                <a:solidFill>
                  <a:srgbClr val="FF0000"/>
                </a:solidFill>
              </a:rPr>
              <a:t>Ливгидромаш</a:t>
            </a:r>
            <a:r>
              <a:rPr lang="ru-RU" altLang="ru-RU" dirty="0">
                <a:solidFill>
                  <a:srgbClr val="FF0000"/>
                </a:solidFill>
              </a:rPr>
              <a:t>»</a:t>
            </a:r>
            <a:endParaRPr lang="ru-RU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35698" y="5445884"/>
            <a:ext cx="7869337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/>
              <a:t>Стенд для испытаний крупных насосов для нефтяной отрасли. </a:t>
            </a:r>
          </a:p>
          <a:p>
            <a:r>
              <a:rPr lang="ru-RU" sz="1400" dirty="0" smtClean="0"/>
              <a:t>Максимально измеряемый  расход перекачиваемой среды до 16 000 м3/ч максимальное давление в напорном трубопроводе до 40 МПа</a:t>
            </a:r>
            <a:endParaRPr lang="ru-RU" sz="14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991722" y="871325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smtClean="0"/>
              <a:t>Испытательные мощности предприятия: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9992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9220101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0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9487" y="4855592"/>
            <a:ext cx="8164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Пульт управления стендами для испытания динамических насосов типа НМ, НПВ, </a:t>
            </a:r>
            <a:r>
              <a:rPr lang="ru-RU" sz="1400" b="1" dirty="0" smtClean="0"/>
              <a:t>НМВ. Управляемые мощности – до 14 МВт.</a:t>
            </a:r>
            <a:endParaRPr lang="ru-RU" sz="1400" b="1" dirty="0"/>
          </a:p>
        </p:txBody>
      </p:sp>
      <p:pic>
        <p:nvPicPr>
          <p:cNvPr id="2078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5" y="1423307"/>
            <a:ext cx="4707570" cy="254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8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04" y="1357992"/>
            <a:ext cx="3926595" cy="261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 bwMode="gray">
          <a:xfrm>
            <a:off x="1341296" y="162508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991722" y="871325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smtClean="0"/>
              <a:t>Испытательные мощности предприятия: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601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>
              <a:solidFill>
                <a:srgbClr val="E31937"/>
              </a:solidFill>
            </a:endParaRPr>
          </a:p>
        </p:txBody>
      </p:sp>
      <p:sp>
        <p:nvSpPr>
          <p:cNvPr id="69635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69636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pic>
        <p:nvPicPr>
          <p:cNvPr id="129026" name="Picture 2" descr="Z:\Обменник\Для отдела №11\АУДИТ_НОВАТЭК\ОТТДЕЛ_10\Стенд для проведения приемо-сдаточных и ресурсныхиспытаний насосов динамических\Стенд для испытания динамических насосов и агрегатов на их основ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784" y="1263721"/>
            <a:ext cx="6626993" cy="37276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9027" name="Picture 3" descr="Z:\Обменник\Для отдела №11\АУДИТ_НОВАТЭК\ОТТДЕЛ_10\Стенд для проведения приемо-сдаточных и ресурсныхиспытаний насосов динамических\Испытательный стенд для испытания динамических насосов и агрегатов на их основе.jpg"/>
          <p:cNvPicPr>
            <a:picLocks noChangeAspect="1" noChangeArrowheads="1"/>
          </p:cNvPicPr>
          <p:nvPr/>
        </p:nvPicPr>
        <p:blipFill>
          <a:blip r:embed="rId4" cstate="print"/>
          <a:srcRect t="18725"/>
          <a:stretch>
            <a:fillRect/>
          </a:stretch>
        </p:blipFill>
        <p:spPr bwMode="auto">
          <a:xfrm>
            <a:off x="3693202" y="4119155"/>
            <a:ext cx="5305115" cy="242533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11070" y="4972266"/>
            <a:ext cx="2743200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 smtClean="0"/>
              <a:t>Стенд для испытаний динамических  насосов и агрегатов на их основе. </a:t>
            </a:r>
            <a:r>
              <a:rPr lang="ru-RU" sz="1400" dirty="0" smtClean="0"/>
              <a:t>Максимальное давление в линии нагнетания 22  МПа, Максимально измеряемый  расход перекачиваемой среды до 5000 м3/ч</a:t>
            </a:r>
            <a:endParaRPr lang="ru-RU" sz="1400" dirty="0"/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gray">
          <a:xfrm>
            <a:off x="1301639" y="158354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gray">
          <a:xfrm>
            <a:off x="991722" y="871325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smtClean="0"/>
              <a:t>Испытательные мощности предприятия:</a:t>
            </a:r>
            <a:endParaRPr lang="ru-RU" b="1" dirty="0"/>
          </a:p>
        </p:txBody>
      </p:sp>
    </p:spTree>
  </p:cSld>
  <p:clrMapOvr>
    <a:masterClrMapping/>
  </p:clrMapOvr>
  <p:transition advTm="70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>
              <a:solidFill>
                <a:srgbClr val="E31937"/>
              </a:solidFill>
            </a:endParaRPr>
          </a:p>
        </p:txBody>
      </p:sp>
      <p:sp>
        <p:nvSpPr>
          <p:cNvPr id="69635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69636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pic>
        <p:nvPicPr>
          <p:cNvPr id="69637" name="Picture 13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404468" y="1294544"/>
            <a:ext cx="4521467" cy="531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Заголовок 3"/>
          <p:cNvSpPr txBox="1">
            <a:spLocks/>
          </p:cNvSpPr>
          <p:nvPr/>
        </p:nvSpPr>
        <p:spPr bwMode="gray">
          <a:xfrm>
            <a:off x="1238659" y="140422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991722" y="871325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smtClean="0"/>
              <a:t>Испытательные мощности предприятия:</a:t>
            </a:r>
            <a:endParaRPr lang="ru-RU" b="1" dirty="0"/>
          </a:p>
        </p:txBody>
      </p:sp>
    </p:spTree>
  </p:cSld>
  <p:clrMapOvr>
    <a:masterClrMapping/>
  </p:clrMapOvr>
  <p:transition advTm="703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6895324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01674" y="190500"/>
            <a:ext cx="6469139" cy="571301"/>
          </a:xfrm>
        </p:spPr>
        <p:txBody>
          <a:bodyPr/>
          <a:lstStyle/>
          <a:p>
            <a:r>
              <a:rPr lang="ru-RU" altLang="ru-RU" dirty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dirty="0" err="1">
                <a:solidFill>
                  <a:srgbClr val="FF0000"/>
                </a:solidFill>
              </a:rPr>
              <a:t>Ливгидромаш</a:t>
            </a:r>
            <a:r>
              <a:rPr lang="ru-RU" altLang="ru-RU" dirty="0">
                <a:solidFill>
                  <a:srgbClr val="FF0000"/>
                </a:solidFill>
              </a:rPr>
              <a:t>»</a:t>
            </a:r>
            <a:endParaRPr lang="ru-RU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35697" y="5897562"/>
            <a:ext cx="7869337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 smtClean="0"/>
              <a:t>Проведение приёмо-сдаточных испытаний </a:t>
            </a:r>
            <a:r>
              <a:rPr lang="ru-RU" sz="1400" dirty="0"/>
              <a:t>агрегата АЦНСп240-1900-4Д2Т с двигателем 1800кВт </a:t>
            </a: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13" y="1284270"/>
            <a:ext cx="6580336" cy="438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gray">
          <a:xfrm>
            <a:off x="991722" y="871325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 smtClean="0"/>
              <a:t>Испытательные мощности предприятия: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399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5"/>
          <p:cNvSpPr txBox="1">
            <a:spLocks noChangeArrowheads="1"/>
          </p:cNvSpPr>
          <p:nvPr/>
        </p:nvSpPr>
        <p:spPr bwMode="auto">
          <a:xfrm>
            <a:off x="527539" y="1325563"/>
            <a:ext cx="55831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/>
              <a:t>СПАСИБО ЗА ВНИМАНИЕ</a:t>
            </a:r>
          </a:p>
        </p:txBody>
      </p:sp>
      <p:pic>
        <p:nvPicPr>
          <p:cNvPr id="737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9573" y="4375150"/>
            <a:ext cx="3064119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15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4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7" name="Title 1" descr="Text Box: Title"/>
          <p:cNvSpPr>
            <a:spLocks noGrp="1"/>
          </p:cNvSpPr>
          <p:nvPr>
            <p:ph type="title" idx="4294967295"/>
          </p:nvPr>
        </p:nvSpPr>
        <p:spPr>
          <a:xfrm>
            <a:off x="1257300" y="190500"/>
            <a:ext cx="6627067" cy="571301"/>
          </a:xfrm>
        </p:spPr>
        <p:txBody>
          <a:bodyPr tIns="72000"/>
          <a:lstStyle/>
          <a:p>
            <a:pPr>
              <a:lnSpc>
                <a:spcPct val="90000"/>
              </a:lnSpc>
            </a:pPr>
            <a:r>
              <a:rPr lang="ru-RU" altLang="ru-RU" sz="1800" dirty="0">
                <a:solidFill>
                  <a:srgbClr val="FF0000"/>
                </a:solidFill>
              </a:rPr>
              <a:t>Новый </a:t>
            </a:r>
            <a:r>
              <a:rPr lang="ru-RU" altLang="ru-RU" sz="1800" dirty="0" smtClean="0">
                <a:solidFill>
                  <a:srgbClr val="FF0000"/>
                </a:solidFill>
              </a:rPr>
              <a:t>производственно-испытательный комплекс         АО </a:t>
            </a:r>
            <a:r>
              <a:rPr lang="ru-RU" altLang="ru-RU" sz="1800" dirty="0">
                <a:solidFill>
                  <a:srgbClr val="FF0000"/>
                </a:solidFill>
              </a:rPr>
              <a:t>«ГМС </a:t>
            </a:r>
            <a:r>
              <a:rPr lang="ru-RU" altLang="ru-RU" sz="180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sz="1800" dirty="0" smtClean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74" y="2052735"/>
            <a:ext cx="4226455" cy="280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7" y="1180646"/>
            <a:ext cx="4233862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55" name="TextBox 16"/>
          <p:cNvSpPr txBox="1">
            <a:spLocks noChangeArrowheads="1"/>
          </p:cNvSpPr>
          <p:nvPr/>
        </p:nvSpPr>
        <p:spPr bwMode="auto">
          <a:xfrm>
            <a:off x="740908" y="5141372"/>
            <a:ext cx="8313122" cy="15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297" tIns="32649" rIns="65297" bIns="32649">
            <a:spAutoFit/>
          </a:bodyPr>
          <a:lstStyle>
            <a:lvl1pPr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0225" indent="-203200"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15975" indent="-163513"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43000" indent="-163513"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68438" indent="-161925"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25638" indent="-161925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382838" indent="-161925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40038" indent="-161925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297238" indent="-161925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269875"/>
            <a:r>
              <a:rPr lang="ru-RU" altLang="ru-RU" sz="1200" b="1" dirty="0" smtClean="0"/>
              <a:t>Новый производственно-испытательный комплекс </a:t>
            </a:r>
            <a:r>
              <a:rPr lang="ru-RU" altLang="ru-RU" sz="1200" b="1" dirty="0"/>
              <a:t>АО "ГМС </a:t>
            </a:r>
            <a:r>
              <a:rPr lang="ru-RU" altLang="ru-RU" sz="1200" b="1" dirty="0" err="1" smtClean="0"/>
              <a:t>Ливгидромаш</a:t>
            </a:r>
            <a:r>
              <a:rPr lang="ru-RU" altLang="ru-RU" sz="1200" b="1" dirty="0" smtClean="0"/>
              <a:t>«, строительство которого было начато в 2014 году и закончено в 2017 - стал одним из самых передовых в </a:t>
            </a:r>
            <a:r>
              <a:rPr lang="ru-RU" altLang="ru-RU" sz="1200" b="1" dirty="0"/>
              <a:t>технологическом </a:t>
            </a:r>
            <a:r>
              <a:rPr lang="ru-RU" altLang="ru-RU" sz="1200" b="1" dirty="0" smtClean="0"/>
              <a:t>отношении машиностроительных производств в </a:t>
            </a:r>
            <a:r>
              <a:rPr lang="ru-RU" altLang="ru-RU" sz="1200" b="1" dirty="0"/>
              <a:t>России, что </a:t>
            </a:r>
            <a:r>
              <a:rPr lang="ru-RU" altLang="ru-RU" sz="1200" b="1" dirty="0" smtClean="0"/>
              <a:t>позволяет предприяти</a:t>
            </a:r>
            <a:r>
              <a:rPr lang="ru-RU" altLang="ru-RU" sz="1200" b="1" dirty="0"/>
              <a:t>ю</a:t>
            </a:r>
            <a:r>
              <a:rPr lang="ru-RU" altLang="ru-RU" sz="1200" b="1" dirty="0" smtClean="0"/>
              <a:t> </a:t>
            </a:r>
            <a:r>
              <a:rPr lang="ru-RU" altLang="ru-RU" sz="1200" b="1" dirty="0"/>
              <a:t>разрабатывать, изготавливать и испытывать </a:t>
            </a:r>
            <a:r>
              <a:rPr lang="ru-RU" altLang="ru-RU" sz="1200" b="1" dirty="0" smtClean="0"/>
              <a:t>широчайшую </a:t>
            </a:r>
            <a:r>
              <a:rPr lang="ru-RU" altLang="ru-RU" sz="1200" b="1" dirty="0"/>
              <a:t>номенклатуру насосного оборудования в рамках одной производственной площадки.</a:t>
            </a:r>
          </a:p>
          <a:p>
            <a:pPr indent="269875"/>
            <a:r>
              <a:rPr lang="ru-RU" altLang="ru-RU" sz="1200" b="1" dirty="0"/>
              <a:t>Реализация проекта Группы ГМС общей стоимостью 3 млрд рублей </a:t>
            </a:r>
            <a:r>
              <a:rPr lang="ru-RU" altLang="ru-RU" sz="1200" b="1" dirty="0" smtClean="0"/>
              <a:t>позволяет </a:t>
            </a:r>
            <a:r>
              <a:rPr lang="ru-RU" altLang="ru-RU" sz="1200" b="1" dirty="0"/>
              <a:t>обеспечить основные потребности российских нефтегазовых и энергетических компаний в эффективном высокотехнологичном насосном оборудовании. </a:t>
            </a:r>
          </a:p>
        </p:txBody>
      </p:sp>
    </p:spTree>
    <p:extLst>
      <p:ext uri="{BB962C8B-B14F-4D97-AF65-F5344CB8AC3E}">
        <p14:creationId xmlns:p14="http://schemas.microsoft.com/office/powerpoint/2010/main" val="2903871482"/>
      </p:ext>
    </p:extLst>
  </p:cSld>
  <p:clrMapOvr>
    <a:masterClrMapping/>
  </p:clrMapOvr>
  <p:transition advTm="251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7" name="Title 1" descr="Text Box: Title"/>
          <p:cNvSpPr>
            <a:spLocks noGrp="1"/>
          </p:cNvSpPr>
          <p:nvPr>
            <p:ph type="title" idx="4294967295"/>
          </p:nvPr>
        </p:nvSpPr>
        <p:spPr>
          <a:xfrm>
            <a:off x="1257300" y="190500"/>
            <a:ext cx="6627067" cy="571301"/>
          </a:xfrm>
        </p:spPr>
        <p:txBody>
          <a:bodyPr tIns="72000"/>
          <a:lstStyle/>
          <a:p>
            <a:pPr>
              <a:lnSpc>
                <a:spcPct val="90000"/>
              </a:lnSpc>
            </a:pPr>
            <a:r>
              <a:rPr lang="ru-RU" altLang="ru-RU" sz="1800" dirty="0">
                <a:solidFill>
                  <a:srgbClr val="FF0000"/>
                </a:solidFill>
              </a:rPr>
              <a:t>Новый </a:t>
            </a:r>
            <a:r>
              <a:rPr lang="ru-RU" altLang="ru-RU" sz="1800" dirty="0" smtClean="0">
                <a:solidFill>
                  <a:srgbClr val="FF0000"/>
                </a:solidFill>
              </a:rPr>
              <a:t>производственно-испытательный комплекс         АО </a:t>
            </a:r>
            <a:r>
              <a:rPr lang="ru-RU" altLang="ru-RU" sz="1800" dirty="0">
                <a:solidFill>
                  <a:srgbClr val="FF0000"/>
                </a:solidFill>
              </a:rPr>
              <a:t>«ГМС </a:t>
            </a:r>
            <a:r>
              <a:rPr lang="ru-RU" altLang="ru-RU" sz="180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sz="1800" dirty="0" smtClean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108553" name="Заголовок 10" descr="Text Box: Title"/>
          <p:cNvSpPr>
            <a:spLocks/>
          </p:cNvSpPr>
          <p:nvPr/>
        </p:nvSpPr>
        <p:spPr bwMode="gray">
          <a:xfrm>
            <a:off x="1257300" y="3763963"/>
            <a:ext cx="305117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728663" eaLnBrk="0" hangingPunct="0">
              <a:lnSpc>
                <a:spcPct val="95000"/>
              </a:lnSpc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defTabSz="728663" eaLnBrk="0" hangingPunct="0">
              <a:lnSpc>
                <a:spcPct val="95000"/>
              </a:lnSpc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defTabSz="728663" eaLnBrk="0" hangingPunct="0">
              <a:lnSpc>
                <a:spcPct val="95000"/>
              </a:lnSpc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defTabSz="728663" eaLnBrk="0" hangingPunct="0">
              <a:lnSpc>
                <a:spcPct val="95000"/>
              </a:lnSpc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defTabSz="728663" eaLnBrk="0" hangingPunct="0">
              <a:lnSpc>
                <a:spcPct val="95000"/>
              </a:lnSpc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defTabSz="7286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defTabSz="7286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defTabSz="7286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defTabSz="7286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300">
                <a:solidFill>
                  <a:schemeClr val="bg2"/>
                </a:solidFill>
              </a:rPr>
              <a:t>май 2016 г. </a:t>
            </a:r>
          </a:p>
        </p:txBody>
      </p:sp>
      <p:sp>
        <p:nvSpPr>
          <p:cNvPr id="108554" name="TextBox 16"/>
          <p:cNvSpPr txBox="1">
            <a:spLocks noChangeArrowheads="1"/>
          </p:cNvSpPr>
          <p:nvPr/>
        </p:nvSpPr>
        <p:spPr bwMode="auto">
          <a:xfrm>
            <a:off x="770876" y="4971953"/>
            <a:ext cx="8223833" cy="15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297" tIns="32649" rIns="65297" bIns="32649">
            <a:spAutoFit/>
          </a:bodyPr>
          <a:lstStyle>
            <a:lvl1pPr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0225" indent="-203200"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15975" indent="-163513"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43000" indent="-163513"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468438" indent="-161925" defTabSz="6524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25638" indent="-161925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382838" indent="-161925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840038" indent="-161925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297238" indent="-161925" defTabSz="6524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indent="177800"/>
            <a:r>
              <a:rPr lang="ru-RU" altLang="ru-RU" sz="1200" b="1" dirty="0"/>
              <a:t>Благодаря строительству нового производственного комплекса поэтапно осваивается выпуск насосов и насосных агрегатов в соответствии с требованиями международного стандарта API 610/ГОСТ 32601-2013.</a:t>
            </a:r>
          </a:p>
          <a:p>
            <a:pPr indent="177800"/>
            <a:r>
              <a:rPr lang="ru-RU" altLang="ru-RU" sz="1200" b="1" dirty="0"/>
              <a:t>Номенклатура оборудования, планируемая к изготовлению включает все основные типы насосов для </a:t>
            </a:r>
            <a:r>
              <a:rPr lang="ru-RU" altLang="ru-RU" sz="1200" b="1" dirty="0" err="1"/>
              <a:t>нефте</a:t>
            </a:r>
            <a:r>
              <a:rPr lang="ru-RU" altLang="ru-RU" sz="1200" b="1" dirty="0"/>
              <a:t>- и </a:t>
            </a:r>
            <a:r>
              <a:rPr lang="ru-RU" altLang="ru-RU" sz="1200" b="1" dirty="0" err="1"/>
              <a:t>газопереработки</a:t>
            </a:r>
            <a:r>
              <a:rPr lang="ru-RU" altLang="ru-RU" sz="1200" b="1" dirty="0"/>
              <a:t>, транспорта нефти, нефтепродуктов и газового конденсата (процессные, магистральные, подпорные, герметичные, дозировочные и вспомогательные), а также для основных технологических процессов атомных и тепловых электростанций (питательные, конденсатные, сетевые, циркуляционные, крупные насосы систем безопасности и промышленного контура АЭС).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7" y="884756"/>
            <a:ext cx="5173013" cy="358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38" y="884755"/>
            <a:ext cx="2825605" cy="358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612623"/>
      </p:ext>
    </p:extLst>
  </p:cSld>
  <p:clrMapOvr>
    <a:masterClrMapping/>
  </p:clrMapOvr>
  <p:transition advTm="2516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667625" cy="3254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Литейное производство</a:t>
            </a:r>
          </a:p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sz="1000" b="1" dirty="0"/>
              <a:t>Чугунолитейный цех производительностью 600 тонн/месяц, цех стального, цветного литья и специальных сплавов, литья под давлением, кокильного литья и жидкой штамповки алюминиевых сплавов.</a:t>
            </a:r>
            <a:endParaRPr lang="ru-RU" sz="1400" b="1" dirty="0">
              <a:solidFill>
                <a:srgbClr val="C00000"/>
              </a:solidFill>
            </a:endParaRPr>
          </a:p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47107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pic>
        <p:nvPicPr>
          <p:cNvPr id="4710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114" y="1711325"/>
            <a:ext cx="2513012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8075" y="1670050"/>
            <a:ext cx="244157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288" y="3409950"/>
            <a:ext cx="52070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9513" y="1662113"/>
            <a:ext cx="24003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3"/>
          <p:cNvSpPr txBox="1">
            <a:spLocks/>
          </p:cNvSpPr>
          <p:nvPr/>
        </p:nvSpPr>
        <p:spPr bwMode="gray">
          <a:xfrm>
            <a:off x="1232004" y="186552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</p:cSld>
  <p:clrMapOvr>
    <a:masterClrMapping/>
  </p:clrMapOvr>
  <p:transition advTm="218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6"/>
          <p:cNvSpPr txBox="1">
            <a:spLocks noChangeArrowheads="1"/>
          </p:cNvSpPr>
          <p:nvPr/>
        </p:nvSpPr>
        <p:spPr bwMode="gray">
          <a:xfrm>
            <a:off x="827088" y="1008889"/>
            <a:ext cx="7667625" cy="3254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Литейное производство</a:t>
            </a:r>
          </a:p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47107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pic>
        <p:nvPicPr>
          <p:cNvPr id="11" name="Рисунок 10" descr="DSCN5303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822624" y="1965319"/>
            <a:ext cx="3643951" cy="234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005840" y="4914396"/>
            <a:ext cx="346073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ea typeface="Tahoma" pitchFamily="34" charset="0"/>
                <a:cs typeface="Calibri Light" pitchFamily="34" charset="0"/>
              </a:rPr>
              <a:t>Стержневой автомат фирмы </a:t>
            </a:r>
            <a:r>
              <a:rPr lang="ru-RU" sz="1200" b="1" dirty="0" err="1" smtClean="0">
                <a:ea typeface="Tahoma" pitchFamily="34" charset="0"/>
                <a:cs typeface="Calibri Light" pitchFamily="34" charset="0"/>
              </a:rPr>
              <a:t>Laempe</a:t>
            </a:r>
            <a:r>
              <a:rPr lang="ru-RU" sz="1200" b="1" dirty="0" smtClean="0">
                <a:ea typeface="Tahoma" pitchFamily="34" charset="0"/>
                <a:cs typeface="Calibri Light" pitchFamily="34" charset="0"/>
              </a:rPr>
              <a:t> (Германия).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ea typeface="Tahoma" pitchFamily="34" charset="0"/>
                <a:cs typeface="Calibri Light" pitchFamily="34" charset="0"/>
              </a:rPr>
              <a:t>Предназначен для  и</a:t>
            </a:r>
            <a:r>
              <a:rPr kumimoji="0" lang="ru-RU" sz="12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Calibri Light" pitchFamily="34" charset="0"/>
              </a:rPr>
              <a:t>зготовления стержней объемом 5, 10 и 40 литров</a:t>
            </a:r>
            <a:r>
              <a:rPr kumimoji="0" lang="ru-RU" sz="12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ahoma" pitchFamily="34" charset="0"/>
                <a:cs typeface="Calibri Light" pitchFamily="34" charset="0"/>
              </a:rPr>
              <a:t>.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288961"/>
            <a:ext cx="4008437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3"/>
          <p:cNvSpPr txBox="1">
            <a:spLocks/>
          </p:cNvSpPr>
          <p:nvPr/>
        </p:nvSpPr>
        <p:spPr bwMode="gray">
          <a:xfrm>
            <a:off x="1314774" y="170612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</p:cSld>
  <p:clrMapOvr>
    <a:masterClrMapping/>
  </p:clrMapOvr>
  <p:transition advTm="218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6"/>
          <p:cNvSpPr txBox="1">
            <a:spLocks noChangeArrowheads="1"/>
          </p:cNvSpPr>
          <p:nvPr/>
        </p:nvSpPr>
        <p:spPr bwMode="gray">
          <a:xfrm>
            <a:off x="827088" y="842963"/>
            <a:ext cx="7667625" cy="3254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Литейное производство</a:t>
            </a:r>
          </a:p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47107" name="Прямоугольник 37"/>
          <p:cNvSpPr>
            <a:spLocks noChangeArrowheads="1"/>
          </p:cNvSpPr>
          <p:nvPr/>
        </p:nvSpPr>
        <p:spPr bwMode="auto">
          <a:xfrm>
            <a:off x="827088" y="1455738"/>
            <a:ext cx="5926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ru-RU" sz="1400" b="1"/>
          </a:p>
          <a:p>
            <a:pPr>
              <a:lnSpc>
                <a:spcPct val="98000"/>
              </a:lnSpc>
            </a:pPr>
            <a:endParaRPr lang="en-US" sz="1400" b="1"/>
          </a:p>
        </p:txBody>
      </p: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1025525" y="1758950"/>
            <a:ext cx="5741988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7" rIns="91410" bIns="45707">
            <a:spAutoFit/>
          </a:bodyPr>
          <a:lstStyle/>
          <a:p>
            <a:pPr>
              <a:spcAft>
                <a:spcPts val="600"/>
              </a:spcAft>
            </a:pPr>
            <a:endParaRPr lang="ru-RU" sz="1300"/>
          </a:p>
          <a:p>
            <a:pPr>
              <a:spcAft>
                <a:spcPts val="600"/>
              </a:spcAft>
            </a:pPr>
            <a:endParaRPr lang="ru-RU" sz="1300"/>
          </a:p>
        </p:txBody>
      </p:sp>
      <p:sp>
        <p:nvSpPr>
          <p:cNvPr id="13" name="Прямоугольник 12"/>
          <p:cNvSpPr/>
          <p:nvPr/>
        </p:nvSpPr>
        <p:spPr>
          <a:xfrm>
            <a:off x="1005839" y="1303997"/>
            <a:ext cx="7188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Окончательная финишная обработка отливок производится на </a:t>
            </a:r>
            <a:r>
              <a:rPr lang="ru-RU" sz="1200" b="1" dirty="0" err="1" smtClean="0"/>
              <a:t>дробеметной</a:t>
            </a:r>
            <a:r>
              <a:rPr lang="ru-RU" sz="1200" b="1" dirty="0" smtClean="0"/>
              <a:t> установке  типа PG 15x20/3 TR ST2 2P 1Ton производства компании COGEIM EUROPE (ИТАЛИЯ)</a:t>
            </a:r>
            <a:endParaRPr lang="ru-RU" sz="1200" b="1" dirty="0"/>
          </a:p>
        </p:txBody>
      </p:sp>
      <p:pic>
        <p:nvPicPr>
          <p:cNvPr id="12" name="Рисунок 11" descr="E:\ДОКЛАД\IMG_2691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232006" y="1758950"/>
            <a:ext cx="6157633" cy="46168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Заголовок 3"/>
          <p:cNvSpPr txBox="1">
            <a:spLocks/>
          </p:cNvSpPr>
          <p:nvPr/>
        </p:nvSpPr>
        <p:spPr bwMode="gray">
          <a:xfrm>
            <a:off x="1333513" y="154426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</p:cSld>
  <p:clrMapOvr>
    <a:masterClrMapping/>
  </p:clrMapOvr>
  <p:transition advTm="218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3856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Парк станочного </a:t>
            </a:r>
            <a:r>
              <a:rPr lang="ru-RU" b="1" dirty="0" smtClean="0"/>
              <a:t>оборудования:</a:t>
            </a:r>
            <a:endParaRPr lang="ru-RU" b="1" dirty="0"/>
          </a:p>
        </p:txBody>
      </p:sp>
      <p:pic>
        <p:nvPicPr>
          <p:cNvPr id="83971" name="Picture 3" descr="DSC_04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104" y="1436914"/>
            <a:ext cx="4463064" cy="297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11537" y="4569015"/>
            <a:ext cx="3762102" cy="18928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Вертикальный 3-х осевой обрабатывающий центр с ЧПУ  </a:t>
            </a:r>
            <a:r>
              <a:rPr lang="ru-RU" sz="900" b="1" dirty="0" err="1" smtClean="0">
                <a:latin typeface="Century Gothic" pitchFamily="34" charset="0"/>
              </a:rPr>
              <a:t>Hyundai</a:t>
            </a:r>
            <a:r>
              <a:rPr lang="ru-RU" sz="900" b="1" dirty="0" smtClean="0">
                <a:latin typeface="Century Gothic" pitchFamily="34" charset="0"/>
              </a:rPr>
              <a:t> F960 B </a:t>
            </a:r>
            <a:r>
              <a:rPr lang="ru-RU" sz="900" dirty="0" smtClean="0">
                <a:latin typeface="Century Gothic" pitchFamily="34" charset="0"/>
              </a:rPr>
              <a:t>(ИЦ№3/2) Предназначен для фрезерной обработки  деталей.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X</a:t>
            </a:r>
            <a:r>
              <a:rPr lang="ru-RU" sz="900" dirty="0" smtClean="0">
                <a:latin typeface="Century Gothic" pitchFamily="34" charset="0"/>
              </a:rPr>
              <a:t>: 2450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Y</a:t>
            </a:r>
            <a:r>
              <a:rPr lang="ru-RU" sz="900" dirty="0" smtClean="0">
                <a:latin typeface="Century Gothic" pitchFamily="34" charset="0"/>
              </a:rPr>
              <a:t>: 950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Z</a:t>
            </a:r>
            <a:r>
              <a:rPr lang="ru-RU" sz="900" dirty="0" smtClean="0">
                <a:latin typeface="Century Gothic" pitchFamily="34" charset="0"/>
              </a:rPr>
              <a:t>: 850 мм</a:t>
            </a:r>
          </a:p>
          <a:p>
            <a:r>
              <a:rPr lang="ru-RU" sz="900" dirty="0" smtClean="0">
                <a:latin typeface="Century Gothic" pitchFamily="34" charset="0"/>
              </a:rPr>
              <a:t> Размер стола: 2700</a:t>
            </a:r>
            <a:r>
              <a:rPr lang="en-US" sz="900" dirty="0" smtClean="0">
                <a:latin typeface="Century Gothic" pitchFamily="34" charset="0"/>
              </a:rPr>
              <a:t>x</a:t>
            </a:r>
            <a:r>
              <a:rPr lang="ru-RU" sz="900" dirty="0" smtClean="0">
                <a:latin typeface="Century Gothic" pitchFamily="34" charset="0"/>
              </a:rPr>
              <a:t>950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число оборотов шпинделя:  8000 об/мин.</a:t>
            </a:r>
          </a:p>
          <a:p>
            <a:r>
              <a:rPr lang="ru-RU" sz="900" dirty="0" smtClean="0">
                <a:latin typeface="Century Gothic" pitchFamily="34" charset="0"/>
              </a:rPr>
              <a:t>Тип конуса шпинделя:  </a:t>
            </a:r>
            <a:r>
              <a:rPr lang="en-US" sz="900" dirty="0" smtClean="0">
                <a:latin typeface="Century Gothic" pitchFamily="34" charset="0"/>
              </a:rPr>
              <a:t>BT</a:t>
            </a:r>
            <a:r>
              <a:rPr lang="ru-RU" sz="900" dirty="0" smtClean="0">
                <a:latin typeface="Century Gothic" pitchFamily="34" charset="0"/>
              </a:rPr>
              <a:t> 50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количество инструментов в магазине: 30 шт.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вес заготовки: 4500 кг.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шпинделя: 20,1 кВт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ЧПУ:  FANUC 0-i</a:t>
            </a:r>
            <a:r>
              <a:rPr lang="en-US" sz="900" dirty="0" smtClean="0">
                <a:latin typeface="Century Gothic" pitchFamily="34" charset="0"/>
              </a:rPr>
              <a:t>TB</a:t>
            </a:r>
            <a:endParaRPr lang="ru-RU" sz="900" dirty="0" smtClean="0">
              <a:latin typeface="Century Gothic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389" y="1434352"/>
            <a:ext cx="1951081" cy="37600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976180" y="4794844"/>
            <a:ext cx="3518263" cy="18928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Горизонтальный фрезерно-расточный станок с поворотным столом WHN(Q) 13CNC</a:t>
            </a:r>
            <a:r>
              <a:rPr lang="ru-RU" sz="900" dirty="0" smtClean="0">
                <a:latin typeface="Century Gothic" pitchFamily="34" charset="0"/>
              </a:rPr>
              <a:t>  Универсальный обрабатывающий </a:t>
            </a:r>
            <a:r>
              <a:rPr lang="ru-RU" sz="900" dirty="0" err="1" smtClean="0">
                <a:latin typeface="Century Gothic" pitchFamily="34" charset="0"/>
              </a:rPr>
              <a:t>станкок</a:t>
            </a:r>
            <a:r>
              <a:rPr lang="ru-RU" sz="900" dirty="0" smtClean="0">
                <a:latin typeface="Century Gothic" pitchFamily="34" charset="0"/>
              </a:rPr>
              <a:t>, предназначен для точной фрезеровки, координатного сверления, расточки и нарезки резьбы у изделий весом до 25 000 кг.</a:t>
            </a:r>
          </a:p>
          <a:p>
            <a:r>
              <a:rPr lang="ru-RU" sz="900" dirty="0" smtClean="0">
                <a:latin typeface="Century Gothic" pitchFamily="34" charset="0"/>
              </a:rPr>
              <a:t>Размер рабочего стола: 1800 </a:t>
            </a:r>
            <a:r>
              <a:rPr lang="ru-RU" sz="900" dirty="0" err="1" smtClean="0">
                <a:latin typeface="Century Gothic" pitchFamily="34" charset="0"/>
              </a:rPr>
              <a:t>х</a:t>
            </a:r>
            <a:r>
              <a:rPr lang="ru-RU" sz="900" dirty="0" smtClean="0">
                <a:latin typeface="Century Gothic" pitchFamily="34" charset="0"/>
              </a:rPr>
              <a:t> 1800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высота обрабатываемой детали: 2000мм</a:t>
            </a:r>
          </a:p>
          <a:p>
            <a:r>
              <a:rPr lang="ru-RU" sz="900" dirty="0" smtClean="0">
                <a:latin typeface="Century Gothic" pitchFamily="34" charset="0"/>
              </a:rPr>
              <a:t>Диаметр шпинделя: 150 мм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шпинделя: 46кВт</a:t>
            </a:r>
          </a:p>
          <a:p>
            <a:r>
              <a:rPr lang="ru-RU" sz="900" dirty="0" smtClean="0">
                <a:latin typeface="Century Gothic" pitchFamily="34" charset="0"/>
              </a:rPr>
              <a:t>Крутящий момент на шпинделе: 3100Нм</a:t>
            </a:r>
          </a:p>
          <a:p>
            <a:r>
              <a:rPr lang="ru-RU" sz="900" dirty="0" smtClean="0">
                <a:latin typeface="Century Gothic" pitchFamily="34" charset="0"/>
              </a:rPr>
              <a:t>Число оборотов шпинделя: 3000 об/мин</a:t>
            </a:r>
          </a:p>
          <a:p>
            <a:r>
              <a:rPr lang="ru-RU" sz="900" dirty="0" smtClean="0">
                <a:latin typeface="Century Gothic" pitchFamily="34" charset="0"/>
              </a:rPr>
              <a:t>Количество инструментов в магазине: 40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ЧПУ: </a:t>
            </a:r>
            <a:r>
              <a:rPr lang="en-US" sz="900" dirty="0" smtClean="0">
                <a:latin typeface="Century Gothic" pitchFamily="34" charset="0"/>
              </a:rPr>
              <a:t>Fanuc</a:t>
            </a:r>
            <a:r>
              <a:rPr lang="ru-RU" sz="900" dirty="0" smtClean="0">
                <a:latin typeface="Century Gothic" pitchFamily="34" charset="0"/>
              </a:rPr>
              <a:t> 31</a:t>
            </a:r>
            <a:r>
              <a:rPr lang="en-US" sz="900" dirty="0" err="1" smtClean="0">
                <a:latin typeface="Century Gothic" pitchFamily="34" charset="0"/>
              </a:rPr>
              <a:t>i</a:t>
            </a:r>
            <a:endParaRPr lang="ru-RU" sz="900" dirty="0" smtClean="0">
              <a:latin typeface="Century Gothic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gray">
          <a:xfrm>
            <a:off x="1324936" y="148327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0899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438569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gray">
          <a:xfrm>
            <a:off x="979488" y="995363"/>
            <a:ext cx="7562850" cy="2222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63044" tIns="40033" rIns="63044" bIns="40033"/>
          <a:lstStyle/>
          <a:p>
            <a:pPr indent="-30163" defTabSz="61913">
              <a:lnSpc>
                <a:spcPts val="1500"/>
              </a:lnSpc>
              <a:spcBef>
                <a:spcPts val="875"/>
              </a:spcBef>
              <a:spcAft>
                <a:spcPts val="525"/>
              </a:spcAft>
              <a:buClr>
                <a:schemeClr val="tx2"/>
              </a:buClr>
              <a:buSzPct val="80000"/>
              <a:tabLst>
                <a:tab pos="30163" algn="l"/>
                <a:tab pos="155575" algn="l"/>
              </a:tabLst>
            </a:pPr>
            <a:r>
              <a:rPr lang="ru-RU" b="1" dirty="0"/>
              <a:t>Парк станочного </a:t>
            </a:r>
            <a:r>
              <a:rPr lang="ru-RU" b="1" dirty="0" smtClean="0"/>
              <a:t>оборудования:</a:t>
            </a:r>
            <a:endParaRPr lang="ru-RU" b="1" dirty="0"/>
          </a:p>
        </p:txBody>
      </p:sp>
      <p:pic>
        <p:nvPicPr>
          <p:cNvPr id="10" name="Рисунок 9"/>
          <p:cNvPicPr/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84" y="1341120"/>
            <a:ext cx="4795566" cy="26474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 r="14370" b="19746"/>
          <a:stretch/>
        </p:blipFill>
        <p:spPr bwMode="auto">
          <a:xfrm>
            <a:off x="4475174" y="3925642"/>
            <a:ext cx="4503364" cy="26667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57647" y="3816559"/>
            <a:ext cx="3439885" cy="2169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Вертикальный 3-х осевой ОЦ с ЧПУ </a:t>
            </a:r>
            <a:r>
              <a:rPr lang="en-US" sz="900" b="1" dirty="0" err="1" smtClean="0">
                <a:latin typeface="Century Gothic" pitchFamily="34" charset="0"/>
              </a:rPr>
              <a:t>Doosan</a:t>
            </a:r>
            <a:r>
              <a:rPr lang="en-US" sz="900" b="1" dirty="0" smtClean="0">
                <a:latin typeface="Century Gothic" pitchFamily="34" charset="0"/>
              </a:rPr>
              <a:t> </a:t>
            </a:r>
            <a:r>
              <a:rPr lang="en-US" sz="900" b="1" dirty="0" err="1" smtClean="0">
                <a:latin typeface="Century Gothic" pitchFamily="34" charset="0"/>
              </a:rPr>
              <a:t>Mynx</a:t>
            </a:r>
            <a:r>
              <a:rPr lang="ru-RU" sz="900" b="1" dirty="0" smtClean="0">
                <a:latin typeface="Century Gothic" pitchFamily="34" charset="0"/>
              </a:rPr>
              <a:t> 6500. </a:t>
            </a:r>
            <a:r>
              <a:rPr lang="ru-RU" sz="900" dirty="0" smtClean="0">
                <a:latin typeface="Century Gothic" pitchFamily="34" charset="0"/>
              </a:rPr>
              <a:t>Предназначен для фрезерной обработки  </a:t>
            </a:r>
          </a:p>
          <a:p>
            <a:r>
              <a:rPr lang="ru-RU" sz="900" dirty="0" smtClean="0">
                <a:latin typeface="Century Gothic" pitchFamily="34" charset="0"/>
              </a:rPr>
              <a:t>деталей.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X</a:t>
            </a:r>
            <a:r>
              <a:rPr lang="ru-RU" sz="900" dirty="0" smtClean="0">
                <a:latin typeface="Century Gothic" pitchFamily="34" charset="0"/>
              </a:rPr>
              <a:t>: 1270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Y</a:t>
            </a:r>
            <a:r>
              <a:rPr lang="ru-RU" sz="900" dirty="0" smtClean="0">
                <a:latin typeface="Century Gothic" pitchFamily="34" charset="0"/>
              </a:rPr>
              <a:t>: 670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перемещение вдоль оси </a:t>
            </a:r>
            <a:r>
              <a:rPr lang="en-US" sz="900" dirty="0" smtClean="0">
                <a:latin typeface="Century Gothic" pitchFamily="34" charset="0"/>
              </a:rPr>
              <a:t>Z</a:t>
            </a:r>
            <a:r>
              <a:rPr lang="ru-RU" sz="900" dirty="0" smtClean="0">
                <a:latin typeface="Century Gothic" pitchFamily="34" charset="0"/>
              </a:rPr>
              <a:t>: 625 мм</a:t>
            </a:r>
          </a:p>
          <a:p>
            <a:r>
              <a:rPr lang="ru-RU" sz="900" dirty="0" smtClean="0">
                <a:latin typeface="Century Gothic" pitchFamily="34" charset="0"/>
              </a:rPr>
              <a:t> Размер стола: 1400</a:t>
            </a:r>
            <a:r>
              <a:rPr lang="en-US" sz="900" dirty="0" smtClean="0">
                <a:latin typeface="Century Gothic" pitchFamily="34" charset="0"/>
              </a:rPr>
              <a:t>x</a:t>
            </a:r>
            <a:r>
              <a:rPr lang="ru-RU" sz="900" dirty="0" smtClean="0">
                <a:latin typeface="Century Gothic" pitchFamily="34" charset="0"/>
              </a:rPr>
              <a:t>670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число оборотов шпинделя:  6000 об/мин.</a:t>
            </a:r>
          </a:p>
          <a:p>
            <a:r>
              <a:rPr lang="ru-RU" sz="900" dirty="0" smtClean="0">
                <a:latin typeface="Century Gothic" pitchFamily="34" charset="0"/>
              </a:rPr>
              <a:t>Тип конуса шпинделя:  </a:t>
            </a:r>
            <a:r>
              <a:rPr lang="en-US" sz="900" dirty="0" smtClean="0">
                <a:latin typeface="Century Gothic" pitchFamily="34" charset="0"/>
              </a:rPr>
              <a:t>BT</a:t>
            </a:r>
            <a:r>
              <a:rPr lang="ru-RU" sz="900" dirty="0" smtClean="0">
                <a:latin typeface="Century Gothic" pitchFamily="34" charset="0"/>
              </a:rPr>
              <a:t> 50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Максимальное количество инструментов в магазине: 24 шт.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вес заготовки: 1000 кг.</a:t>
            </a:r>
          </a:p>
          <a:p>
            <a:r>
              <a:rPr lang="ru-RU" sz="900" dirty="0" smtClean="0">
                <a:latin typeface="Century Gothic" pitchFamily="34" charset="0"/>
              </a:rPr>
              <a:t>Мощность шпинделя: 15 кВт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ЧПУ:  FANUC 0-i</a:t>
            </a:r>
            <a:r>
              <a:rPr lang="en-US" sz="900" dirty="0" smtClean="0">
                <a:latin typeface="Century Gothic" pitchFamily="34" charset="0"/>
              </a:rPr>
              <a:t>TD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756366" y="1921853"/>
            <a:ext cx="3117668" cy="2169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900" b="1" dirty="0" smtClean="0">
                <a:latin typeface="Century Gothic" pitchFamily="34" charset="0"/>
              </a:rPr>
              <a:t>Станок DOOSAN PUMA 240 </a:t>
            </a:r>
            <a:r>
              <a:rPr lang="ru-RU" sz="900" dirty="0" smtClean="0">
                <a:latin typeface="Century Gothic" pitchFamily="34" charset="0"/>
              </a:rPr>
              <a:t>Предназначен для чистовой токарной обработки валов насосов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точения: 350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длина точения: 562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обточки над станиной: 550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Максимальный диаметр прутка: 76 мм</a:t>
            </a:r>
          </a:p>
          <a:p>
            <a:r>
              <a:rPr lang="ru-RU" sz="900" dirty="0" smtClean="0">
                <a:latin typeface="Century Gothic" pitchFamily="34" charset="0"/>
              </a:rPr>
              <a:t>Диаметр патрона: 255 мм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скорость вращения шпинделя: </a:t>
            </a:r>
          </a:p>
          <a:p>
            <a:r>
              <a:rPr lang="ru-RU" sz="900" dirty="0" smtClean="0">
                <a:latin typeface="Century Gothic" pitchFamily="34" charset="0"/>
              </a:rPr>
              <a:t>4500 об/мин</a:t>
            </a:r>
          </a:p>
          <a:p>
            <a:r>
              <a:rPr lang="ru-RU" sz="900" dirty="0" smtClean="0">
                <a:latin typeface="Century Gothic" pitchFamily="34" charset="0"/>
              </a:rPr>
              <a:t>Максимальная мощность шпинделя: 18.5 кВт</a:t>
            </a:r>
          </a:p>
          <a:p>
            <a:r>
              <a:rPr lang="ru-RU" sz="900" dirty="0" smtClean="0">
                <a:latin typeface="Century Gothic" pitchFamily="34" charset="0"/>
              </a:rPr>
              <a:t>Общее количество инструментов в револьверной головке: </a:t>
            </a:r>
          </a:p>
          <a:p>
            <a:r>
              <a:rPr lang="ru-RU" sz="900" dirty="0" smtClean="0">
                <a:latin typeface="Century Gothic" pitchFamily="34" charset="0"/>
              </a:rPr>
              <a:t>12 шт.</a:t>
            </a:r>
          </a:p>
          <a:p>
            <a:r>
              <a:rPr lang="ru-RU" sz="900" dirty="0" smtClean="0">
                <a:latin typeface="Century Gothic" pitchFamily="34" charset="0"/>
              </a:rPr>
              <a:t>Система ЧПУ:  FANUC 0i-</a:t>
            </a:r>
            <a:r>
              <a:rPr lang="en-US" sz="900" dirty="0" smtClean="0">
                <a:latin typeface="Century Gothic" pitchFamily="34" charset="0"/>
              </a:rPr>
              <a:t>TC</a:t>
            </a:r>
            <a:endParaRPr lang="ru-RU" sz="900" dirty="0" smtClean="0">
              <a:latin typeface="Century Gothic" pitchFamily="34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 bwMode="gray">
          <a:xfrm>
            <a:off x="1240604" y="193000"/>
            <a:ext cx="6469139" cy="5713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72866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7286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728663" rtl="0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kern="0" dirty="0" smtClean="0">
                <a:solidFill>
                  <a:srgbClr val="FF0000"/>
                </a:solidFill>
              </a:rPr>
              <a:t>Новый производственно-испытательный комплекс         АО «ГМС </a:t>
            </a:r>
            <a:r>
              <a:rPr lang="ru-RU" altLang="ru-RU" kern="0" dirty="0" err="1" smtClean="0">
                <a:solidFill>
                  <a:srgbClr val="FF0000"/>
                </a:solidFill>
              </a:rPr>
              <a:t>Ливгидромаш</a:t>
            </a:r>
            <a:r>
              <a:rPr lang="ru-RU" altLang="ru-RU" kern="0" dirty="0" smtClean="0">
                <a:solidFill>
                  <a:srgbClr val="FF0000"/>
                </a:solidFill>
              </a:rPr>
              <a:t>»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40899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33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8&quot;&gt;&lt;elem m_fUsage=&quot;1.90060396735621920000E+000&quot;&gt;&lt;m_ppcolschidx val=&quot;0&quot;/&gt;&lt;m_rgb r=&quot;c8&quot; g=&quot;c1&quot; b=&quot;bc&quot;/&gt;&lt;/elem&gt;&lt;elem m_fUsage=&quot;1.74140201888518440000E+000&quot;&gt;&lt;m_ppcolschidx val=&quot;0&quot;/&gt;&lt;m_rgb r=&quot;41&quot; g=&quot;98&quot; b=&quot;af&quot;/&gt;&lt;/elem&gt;&lt;elem m_fUsage=&quot;1.34511871042437110000E+000&quot;&gt;&lt;m_ppcolschidx val=&quot;0&quot;/&gt;&lt;m_rgb r=&quot;e3&quot; g=&quot;18&quot; b=&quot;34&quot;/&gt;&lt;/elem&gt;&lt;elem m_fUsage=&quot;1.31676637468392530000E+000&quot;&gt;&lt;m_ppcolschidx val=&quot;0&quot;/&gt;&lt;m_rgb r=&quot;cf&quot; g=&quot;d5&quot; b=&quot;e1&quot;/&gt;&lt;/elem&gt;&lt;elem m_fUsage=&quot;1.23674812085861420000E+000&quot;&gt;&lt;m_ppcolschidx val=&quot;0&quot;/&gt;&lt;m_rgb r=&quot;93&quot; g=&quot;c1&quot; b=&quot;96&quot;/&gt;&lt;/elem&gt;&lt;elem m_fUsage=&quot;1.05439523138699930000E+000&quot;&gt;&lt;m_ppcolschidx val=&quot;0&quot;/&gt;&lt;m_rgb r=&quot;aa&quot; g=&quot;46&quot; b=&quot;43&quot;/&gt;&lt;/elem&gt;&lt;elem m_fUsage=&quot;6.53017654590569490000E-001&quot;&gt;&lt;m_ppcolschidx val=&quot;0&quot;/&gt;&lt;m_rgb r=&quot;89&quot; g=&quot;a5&quot; b=&quot;4e&quot;/&gt;&lt;/elem&gt;&lt;elem m_fUsage=&quot;5.87715889131512510000E-001&quot;&gt;&lt;m_ppcolschidx val=&quot;0&quot;/&gt;&lt;m_rgb r=&quot;45&quot; g=&quot;72&quot; b=&quot;a7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m_chDecimalSymbol17909&gt;,&lt;/m_chDecimalSymbol17909&gt;&lt;m_nGroupingDigits17909 val=&quot;3&quot;/&gt;&lt;m_chGroupingSymbol17909&gt;.&lt;/m_chGroupingSymbol17909&gt;&lt;/m_precDefault&gt;&lt;/CDefaultPrec&gt;&lt;/root&gt;"/>
  <p:tag name="THINKCELLUNDODONOTDELETE" val="7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KHGgm1R2kKxdVoRf5VBj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Vl3qdajUSFpevbaQ5Hl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lyrvneUU6fh8jGw_GGi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3sVLQt21kWaawlgQuUha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hVVz0NoU6Y2K4WHUWW6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L3ceEfWUejOi0O4Nysa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7gezT8WUuQXmL.wjUaQ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nfG8yahkaQ0IjAdV4qs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7gezT8WUuQXmL.wjUaQ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  <p:tag name="THINKCELLSHAPEDONOTDELETE" val="pWrNjXOOtLky8eUxOozDbV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BC225ncE6.p5a1VdZCx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S9PO8uAwkuCvG9.0AVOe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CR0_8UwQUSTS.VLMQedi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fUR0T.GU2o3LcPTgFvIA"/>
</p:tagLst>
</file>

<file path=ppt/theme/theme1.xml><?xml version="1.0" encoding="utf-8"?>
<a:theme xmlns:a="http://schemas.openxmlformats.org/drawingml/2006/main" name="1_FlysheetAndBody">
  <a:themeElements>
    <a:clrScheme name="1_FlysheetAndBody 2">
      <a:dk1>
        <a:srgbClr val="000000"/>
      </a:dk1>
      <a:lt1>
        <a:srgbClr val="FFFFFF"/>
      </a:lt1>
      <a:dk2>
        <a:srgbClr val="4198AF"/>
      </a:dk2>
      <a:lt2>
        <a:srgbClr val="E31834"/>
      </a:lt2>
      <a:accent1>
        <a:srgbClr val="4572A7"/>
      </a:accent1>
      <a:accent2>
        <a:srgbClr val="89A54E"/>
      </a:accent2>
      <a:accent3>
        <a:srgbClr val="FFFFFF"/>
      </a:accent3>
      <a:accent4>
        <a:srgbClr val="000000"/>
      </a:accent4>
      <a:accent5>
        <a:srgbClr val="B0BCD0"/>
      </a:accent5>
      <a:accent6>
        <a:srgbClr val="7C9546"/>
      </a:accent6>
      <a:hlink>
        <a:srgbClr val="AA4643"/>
      </a:hlink>
      <a:folHlink>
        <a:srgbClr val="A9C4CB"/>
      </a:folHlink>
    </a:clrScheme>
    <a:fontScheme name="1_FlysheetAndBod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>
          <a:noFill/>
          <a:miter lim="800000"/>
          <a:headEnd/>
          <a:tailEnd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indent="539750" fontAlgn="base">
          <a:spcBef>
            <a:spcPct val="0"/>
          </a:spcBef>
          <a:spcAft>
            <a:spcPct val="0"/>
          </a:spcAft>
          <a:defRPr sz="1100" b="1" dirty="0" smtClean="0">
            <a:latin typeface="Century Gothic" pitchFamily="34" charset="0"/>
            <a:ea typeface="Tahoma" pitchFamily="34" charset="0"/>
            <a:cs typeface="Calibri Ligh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46800" tIns="64800" rIns="46800" bIns="64800" numCol="1" anchor="ctr" anchorCtr="0" compatLnSpc="1">
        <a:prstTxWarp prst="textNoShape">
          <a:avLst/>
        </a:prstTxWarp>
      </a:bodyPr>
      <a:lstStyle>
        <a:defPPr marL="0" marR="0" indent="0" algn="ctr" defTabSz="7286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chemeClr val="bg1"/>
          </a:buClr>
          <a:buSzTx/>
          <a:buFontTx/>
          <a:buNone/>
          <a:tabLst>
            <a:tab pos="4286250" algn="l"/>
          </a:tabLst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gray">
        <a:noFill/>
        <a:ln w="6350">
          <a:noFill/>
          <a:miter lim="800000"/>
          <a:headEnd/>
          <a:tailEnd/>
        </a:ln>
      </a:spPr>
      <a:bodyPr lIns="63044" tIns="40033" rIns="63044" bIns="40033"/>
      <a:lstStyle>
        <a:defPPr indent="-30163" defTabSz="61913">
          <a:lnSpc>
            <a:spcPts val="1500"/>
          </a:lnSpc>
          <a:spcBef>
            <a:spcPts val="875"/>
          </a:spcBef>
          <a:spcAft>
            <a:spcPts val="525"/>
          </a:spcAft>
          <a:buClr>
            <a:schemeClr val="tx2"/>
          </a:buClr>
          <a:buSzPct val="80000"/>
          <a:tabLst>
            <a:tab pos="30163" algn="l"/>
            <a:tab pos="155575" algn="l"/>
          </a:tabLst>
          <a:defRPr b="1" dirty="0"/>
        </a:defPPr>
      </a:lstStyle>
    </a:txDef>
  </a:objectDefaults>
  <a:extraClrSchemeLst>
    <a:extraClrScheme>
      <a:clrScheme name="1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lysheetAndBody 1">
        <a:dk1>
          <a:srgbClr val="000000"/>
        </a:dk1>
        <a:lt1>
          <a:srgbClr val="FFFFFF"/>
        </a:lt1>
        <a:dk2>
          <a:srgbClr val="7898B3"/>
        </a:dk2>
        <a:lt2>
          <a:srgbClr val="C8C1BC"/>
        </a:lt2>
        <a:accent1>
          <a:srgbClr val="255B89"/>
        </a:accent1>
        <a:accent2>
          <a:srgbClr val="91867E"/>
        </a:accent2>
        <a:accent3>
          <a:srgbClr val="FFFFFF"/>
        </a:accent3>
        <a:accent4>
          <a:srgbClr val="000000"/>
        </a:accent4>
        <a:accent5>
          <a:srgbClr val="ACB5C4"/>
        </a:accent5>
        <a:accent6>
          <a:srgbClr val="837972"/>
        </a:accent6>
        <a:hlink>
          <a:srgbClr val="9D0E2D"/>
        </a:hlink>
        <a:folHlink>
          <a:srgbClr val="6CCBE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lysheetAndBody 2">
        <a:dk1>
          <a:srgbClr val="000000"/>
        </a:dk1>
        <a:lt1>
          <a:srgbClr val="FFFFFF"/>
        </a:lt1>
        <a:dk2>
          <a:srgbClr val="4198AF"/>
        </a:dk2>
        <a:lt2>
          <a:srgbClr val="E31834"/>
        </a:lt2>
        <a:accent1>
          <a:srgbClr val="4572A7"/>
        </a:accent1>
        <a:accent2>
          <a:srgbClr val="89A54E"/>
        </a:accent2>
        <a:accent3>
          <a:srgbClr val="FFFFFF"/>
        </a:accent3>
        <a:accent4>
          <a:srgbClr val="000000"/>
        </a:accent4>
        <a:accent5>
          <a:srgbClr val="B0BCD0"/>
        </a:accent5>
        <a:accent6>
          <a:srgbClr val="7C9546"/>
        </a:accent6>
        <a:hlink>
          <a:srgbClr val="AA4643"/>
        </a:hlink>
        <a:folHlink>
          <a:srgbClr val="A9C4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198AF"/>
    </a:dk2>
    <a:lt2>
      <a:srgbClr val="C8C1BC"/>
    </a:lt2>
    <a:accent1>
      <a:srgbClr val="4572A7"/>
    </a:accent1>
    <a:accent2>
      <a:srgbClr val="89A54E"/>
    </a:accent2>
    <a:accent3>
      <a:srgbClr val="FFFFFF"/>
    </a:accent3>
    <a:accent4>
      <a:srgbClr val="000000"/>
    </a:accent4>
    <a:accent5>
      <a:srgbClr val="B0BCD0"/>
    </a:accent5>
    <a:accent6>
      <a:srgbClr val="7C9546"/>
    </a:accent6>
    <a:hlink>
      <a:srgbClr val="AA4643"/>
    </a:hlink>
    <a:folHlink>
      <a:srgbClr val="A9C4CB"/>
    </a:folHlink>
  </a:clrScheme>
</a:themeOverride>
</file>

<file path=ppt/theme/themeOverride2.xml><?xml version="1.0" encoding="utf-8"?>
<a:themeOverride xmlns:a="http://schemas.openxmlformats.org/drawingml/2006/main">
  <a:clrScheme name="1_FlysheetAndBody 2">
    <a:dk1>
      <a:srgbClr val="000000"/>
    </a:dk1>
    <a:lt1>
      <a:srgbClr val="FFFFFF"/>
    </a:lt1>
    <a:dk2>
      <a:srgbClr val="4198AF"/>
    </a:dk2>
    <a:lt2>
      <a:srgbClr val="E31834"/>
    </a:lt2>
    <a:accent1>
      <a:srgbClr val="4572A7"/>
    </a:accent1>
    <a:accent2>
      <a:srgbClr val="89A54E"/>
    </a:accent2>
    <a:accent3>
      <a:srgbClr val="FFFFFF"/>
    </a:accent3>
    <a:accent4>
      <a:srgbClr val="000000"/>
    </a:accent4>
    <a:accent5>
      <a:srgbClr val="B0BCD0"/>
    </a:accent5>
    <a:accent6>
      <a:srgbClr val="7C9546"/>
    </a:accent6>
    <a:hlink>
      <a:srgbClr val="AA4643"/>
    </a:hlink>
    <a:folHlink>
      <a:srgbClr val="A9C4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8272</TotalTime>
  <Words>1794</Words>
  <Application>Microsoft Office PowerPoint</Application>
  <PresentationFormat>Экран (4:3)</PresentationFormat>
  <Paragraphs>293</Paragraphs>
  <Slides>27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1_FlysheetAndBody</vt:lpstr>
      <vt:lpstr>think-cell Slide</vt:lpstr>
      <vt:lpstr>Новый производственно-испытательный комплекс АО «ГМС Ливгидромаш</vt:lpstr>
      <vt:lpstr>Общая информация о АО «ГМС Ливгидромаш»</vt:lpstr>
      <vt:lpstr>Новый производственно-испытательный комплекс         АО «ГМС Ливгидромаш»</vt:lpstr>
      <vt:lpstr>Новый производственно-испытательный комплекс         АО «ГМС Ливгидромаш»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Лабораторные исследования и контроль:</vt:lpstr>
      <vt:lpstr>Новый производственно-испытательный комплекс         АО «ГМС Ливгидромаш» </vt:lpstr>
      <vt:lpstr>Новый производственно-испытательный комплекс         АО «ГМС Ливгидромаш»</vt:lpstr>
      <vt:lpstr>Новый производственно-испытательный комплекс         АО «ГМС Ливгидромаш»</vt:lpstr>
      <vt:lpstr>Презентация PowerPoint</vt:lpstr>
      <vt:lpstr>Презентация PowerPoint</vt:lpstr>
      <vt:lpstr>Презентация PowerPoint</vt:lpstr>
      <vt:lpstr>Новый производственно-испытательный комплекс         АО «ГМС Ливгидромаш»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Обсуждение возможных вариантов сотрудничества между Стройгазмонтаж и Группа ГМС</dc:title>
  <dc:creator>Келехсаева Инна Михайловна</dc:creator>
  <cp:lastModifiedBy>Строев Игорь Михайлович</cp:lastModifiedBy>
  <cp:revision>904</cp:revision>
  <cp:lastPrinted>2018-11-19T08:38:45Z</cp:lastPrinted>
  <dcterms:created xsi:type="dcterms:W3CDTF">2012-10-30T05:11:36Z</dcterms:created>
  <dcterms:modified xsi:type="dcterms:W3CDTF">2018-11-20T08:57:55Z</dcterms:modified>
</cp:coreProperties>
</file>